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25"/>
  </p:notesMasterIdLst>
  <p:sldIdLst>
    <p:sldId id="256" r:id="rId2"/>
    <p:sldId id="282" r:id="rId3"/>
    <p:sldId id="283" r:id="rId4"/>
    <p:sldId id="285" r:id="rId5"/>
    <p:sldId id="284" r:id="rId6"/>
    <p:sldId id="258" r:id="rId7"/>
    <p:sldId id="259" r:id="rId8"/>
    <p:sldId id="260" r:id="rId9"/>
    <p:sldId id="261" r:id="rId10"/>
    <p:sldId id="272" r:id="rId11"/>
    <p:sldId id="262" r:id="rId12"/>
    <p:sldId id="273" r:id="rId13"/>
    <p:sldId id="274" r:id="rId14"/>
    <p:sldId id="275" r:id="rId15"/>
    <p:sldId id="276" r:id="rId16"/>
    <p:sldId id="277" r:id="rId17"/>
    <p:sldId id="278" r:id="rId18"/>
    <p:sldId id="279" r:id="rId19"/>
    <p:sldId id="280" r:id="rId20"/>
    <p:sldId id="281" r:id="rId21"/>
    <p:sldId id="270" r:id="rId22"/>
    <p:sldId id="271" r:id="rId23"/>
    <p:sldId id="25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6A1"/>
    <a:srgbClr val="277DA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8" d="100"/>
          <a:sy n="98" d="100"/>
        </p:scale>
        <p:origin x="-57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2740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81990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160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5739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00763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71306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5159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03890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87015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t="20989" r="827" b="23227"/>
          <a:stretch/>
        </p:blipFill>
        <p:spPr>
          <a:xfrm>
            <a:off x="0" y="0"/>
            <a:ext cx="9144000" cy="5143500"/>
          </a:xfrm>
          <a:prstGeom prst="rect">
            <a:avLst/>
          </a:prstGeom>
          <a:noFill/>
          <a:ln>
            <a:noFill/>
          </a:ln>
        </p:spPr>
      </p:pic>
      <p:pic>
        <p:nvPicPr>
          <p:cNvPr id="20" name="Google Shape;20;p2"/>
          <p:cNvPicPr preferRelativeResize="0"/>
          <p:nvPr/>
        </p:nvPicPr>
        <p:blipFill rotWithShape="1">
          <a:blip r:embed="rId3">
            <a:alphaModFix/>
          </a:blip>
          <a:srcRect/>
          <a:stretch/>
        </p:blipFill>
        <p:spPr>
          <a:xfrm>
            <a:off x="0" y="4479202"/>
            <a:ext cx="9144000" cy="685800"/>
          </a:xfrm>
          <a:prstGeom prst="rect">
            <a:avLst/>
          </a:prstGeom>
          <a:noFill/>
          <a:ln>
            <a:noFill/>
          </a:ln>
        </p:spPr>
      </p:pic>
      <p:pic>
        <p:nvPicPr>
          <p:cNvPr id="21" name="Google Shape;21;p2"/>
          <p:cNvPicPr preferRelativeResize="0"/>
          <p:nvPr/>
        </p:nvPicPr>
        <p:blipFill rotWithShape="1">
          <a:blip r:embed="rId4">
            <a:alphaModFix/>
          </a:blip>
          <a:srcRect/>
          <a:stretch/>
        </p:blipFill>
        <p:spPr>
          <a:xfrm>
            <a:off x="8025753" y="4590330"/>
            <a:ext cx="813447" cy="459447"/>
          </a:xfrm>
          <a:prstGeom prst="rect">
            <a:avLst/>
          </a:prstGeom>
          <a:noFill/>
          <a:ln>
            <a:noFill/>
          </a:ln>
        </p:spPr>
      </p:pic>
      <p:sp>
        <p:nvSpPr>
          <p:cNvPr id="22" name="Google Shape;22;p2"/>
          <p:cNvSpPr txBox="1">
            <a:spLocks noGrp="1"/>
          </p:cNvSpPr>
          <p:nvPr>
            <p:ph type="ctrTitle"/>
          </p:nvPr>
        </p:nvSpPr>
        <p:spPr>
          <a:xfrm>
            <a:off x="2234380" y="1191273"/>
            <a:ext cx="4800601" cy="5490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234380" y="1783313"/>
            <a:ext cx="4800601" cy="1284352"/>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4" name="Google Shape;24;p2"/>
          <p:cNvSpPr txBox="1"/>
          <p:nvPr/>
        </p:nvSpPr>
        <p:spPr>
          <a:xfrm>
            <a:off x="521242" y="4727492"/>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25" name="Google Shape;25;p2"/>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a:off x="628651" y="1369219"/>
            <a:ext cx="3019523"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85" name="Google Shape;85;p11"/>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2"/>
          <p:cNvSpPr txBox="1">
            <a:spLocks noGrp="1"/>
          </p:cNvSpPr>
          <p:nvPr>
            <p:ph type="body" idx="2"/>
          </p:nvPr>
        </p:nvSpPr>
        <p:spPr>
          <a:xfrm>
            <a:off x="628650" y="3591613"/>
            <a:ext cx="3886200" cy="62201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2"/>
          <p:cNvSpPr>
            <a:spLocks noGrp="1"/>
          </p:cNvSpPr>
          <p:nvPr>
            <p:ph type="pic" idx="3"/>
          </p:nvPr>
        </p:nvSpPr>
        <p:spPr>
          <a:xfrm>
            <a:off x="628650" y="1369219"/>
            <a:ext cx="3886200" cy="222239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92" name="Google Shape;92;p12"/>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ullets">
  <p:cSld name="Text, Bullets">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628650" y="2128100"/>
            <a:ext cx="7886700" cy="160491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4"/>
          <p:cNvSpPr txBox="1">
            <a:spLocks noGrp="1"/>
          </p:cNvSpPr>
          <p:nvPr>
            <p:ph type="body" idx="2"/>
          </p:nvPr>
        </p:nvSpPr>
        <p:spPr>
          <a:xfrm>
            <a:off x="628650" y="1369219"/>
            <a:ext cx="78867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14"/>
          <p:cNvSpPr txBox="1">
            <a:spLocks noGrp="1"/>
          </p:cNvSpPr>
          <p:nvPr>
            <p:ph type="body" idx="3"/>
          </p:nvPr>
        </p:nvSpPr>
        <p:spPr>
          <a:xfrm>
            <a:off x="628650" y="3733015"/>
            <a:ext cx="7886700" cy="49716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i="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1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1" name="Google Shape;101;p14"/>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Bullets, Content">
  <p:cSld name="Text, Bullets, Conten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28650" y="3004794"/>
            <a:ext cx="3886200" cy="120882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15"/>
          <p:cNvSpPr txBox="1">
            <a:spLocks noGrp="1"/>
          </p:cNvSpPr>
          <p:nvPr>
            <p:ph type="body" idx="2"/>
          </p:nvPr>
        </p:nvSpPr>
        <p:spPr>
          <a:xfrm>
            <a:off x="628650" y="1369219"/>
            <a:ext cx="7886700" cy="155642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15"/>
          <p:cNvSpPr>
            <a:spLocks noGrp="1"/>
          </p:cNvSpPr>
          <p:nvPr>
            <p:ph type="pic" idx="3"/>
          </p:nvPr>
        </p:nvSpPr>
        <p:spPr>
          <a:xfrm>
            <a:off x="4629150" y="3004793"/>
            <a:ext cx="3886200" cy="12088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1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08" name="Google Shape;108;p15"/>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628650" y="1369218"/>
            <a:ext cx="4970872" cy="216583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16"/>
          <p:cNvSpPr txBox="1">
            <a:spLocks noGrp="1"/>
          </p:cNvSpPr>
          <p:nvPr>
            <p:ph type="body" idx="2"/>
          </p:nvPr>
        </p:nvSpPr>
        <p:spPr>
          <a:xfrm>
            <a:off x="628650" y="3535051"/>
            <a:ext cx="4970872" cy="67857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b="1">
                <a:solidFill>
                  <a:srgbClr val="0066A1"/>
                </a:solidFill>
              </a:defRPr>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6"/>
          <p:cNvSpPr>
            <a:spLocks noGrp="1"/>
          </p:cNvSpPr>
          <p:nvPr>
            <p:ph type="pic" idx="3"/>
          </p:nvPr>
        </p:nvSpPr>
        <p:spPr>
          <a:xfrm>
            <a:off x="5712643" y="1369219"/>
            <a:ext cx="2802707" cy="28444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0066A1"/>
              </a:buClr>
              <a:buSzPts val="900"/>
              <a:buFont typeface="Merriweather Sans"/>
              <a:buNone/>
              <a:defRPr sz="900" b="0" i="1"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1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115" name="Google Shape;115;p16"/>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sp>
        <p:nvSpPr>
          <p:cNvPr id="27" name="Google Shape;27;p3"/>
          <p:cNvSpPr/>
          <p:nvPr/>
        </p:nvSpPr>
        <p:spPr>
          <a:xfrm>
            <a:off x="0" y="0"/>
            <a:ext cx="9220200" cy="5143500"/>
          </a:xfrm>
          <a:prstGeom prst="rect">
            <a:avLst/>
          </a:prstGeom>
          <a:noFill/>
          <a:ln>
            <a:noFill/>
          </a:ln>
        </p:spPr>
      </p:sp>
      <p:pic>
        <p:nvPicPr>
          <p:cNvPr id="28" name="Google Shape;28;p3"/>
          <p:cNvPicPr preferRelativeResize="0"/>
          <p:nvPr/>
        </p:nvPicPr>
        <p:blipFill rotWithShape="1">
          <a:blip r:embed="rId2">
            <a:alphaModFix/>
          </a:blip>
          <a:srcRect b="22282"/>
          <a:stretch/>
        </p:blipFill>
        <p:spPr>
          <a:xfrm>
            <a:off x="0" y="4625254"/>
            <a:ext cx="9144000" cy="532994"/>
          </a:xfrm>
          <a:prstGeom prst="rect">
            <a:avLst/>
          </a:prstGeom>
          <a:noFill/>
          <a:ln>
            <a:noFill/>
          </a:ln>
        </p:spPr>
      </p:pic>
      <p:sp>
        <p:nvSpPr>
          <p:cNvPr id="29" name="Google Shape;29;p3"/>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3">
            <a:alphaModFix/>
          </a:blip>
          <a:srcRect/>
          <a:stretch/>
        </p:blipFill>
        <p:spPr>
          <a:xfrm>
            <a:off x="8107292" y="4773355"/>
            <a:ext cx="788444" cy="229962"/>
          </a:xfrm>
          <a:prstGeom prst="rect">
            <a:avLst/>
          </a:prstGeom>
          <a:noFill/>
          <a:ln>
            <a:noFill/>
          </a:ln>
        </p:spPr>
      </p:pic>
      <p:sp>
        <p:nvSpPr>
          <p:cNvPr id="31" name="Google Shape;31;p3"/>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
        <p:nvSpPr>
          <p:cNvPr id="32" name="Google Shape;32;p3"/>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3300"/>
              <a:buFont typeface="Calibri"/>
              <a:buNone/>
              <a:defRPr sz="3300" i="0">
                <a:solidFill>
                  <a:srgbClr val="0066A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subTitle" idx="1"/>
          </p:nvPr>
        </p:nvSpPr>
        <p:spPr>
          <a:xfrm>
            <a:off x="1430362" y="1712730"/>
            <a:ext cx="6244067" cy="1211643"/>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SzPts val="2100"/>
              <a:buNone/>
              <a:defRPr sz="2100" b="1" i="1">
                <a:solidFill>
                  <a:srgbClr val="7F7F7F"/>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34" name="Google Shape;34;p3"/>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628650" y="1369219"/>
            <a:ext cx="7886700" cy="29575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4"/>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6291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5"/>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45" name="Google Shape;45;p5"/>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629150" y="1369219"/>
            <a:ext cx="3886200" cy="28445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6"/>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1" name="Google Shape;51;p6"/>
          <p:cNvSpPr txBox="1">
            <a:spLocks noGrp="1"/>
          </p:cNvSpPr>
          <p:nvPr>
            <p:ph type="body" idx="3"/>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4629150" y="2844601"/>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body" idx="3"/>
          </p:nvPr>
        </p:nvSpPr>
        <p:spPr>
          <a:xfrm>
            <a:off x="4629150" y="1369219"/>
            <a:ext cx="3886200" cy="13691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7"/>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58" name="Google Shape;58;p7"/>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4629150" y="2128102"/>
            <a:ext cx="3886200" cy="20856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628650" y="1369219"/>
            <a:ext cx="3886200" cy="28444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8"/>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65" name="Google Shape;65;p8"/>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Text, Bullets">
  <p:cSld name="Content, Text, Bullets">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628650" y="1361923"/>
            <a:ext cx="3886200" cy="28516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4629150" y="2128101"/>
            <a:ext cx="3886200" cy="20855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4629150" y="1369219"/>
            <a:ext cx="3886200" cy="7588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500"/>
              <a:buNone/>
              <a:defRPr sz="1500"/>
            </a:lvl1pPr>
            <a:lvl2pPr marL="914400" lvl="1" indent="-314325" algn="l">
              <a:lnSpc>
                <a:spcPct val="90000"/>
              </a:lnSpc>
              <a:spcBef>
                <a:spcPts val="375"/>
              </a:spcBef>
              <a:spcAft>
                <a:spcPts val="0"/>
              </a:spcAft>
              <a:buSzPts val="1350"/>
              <a:buChar char="-"/>
              <a:defRPr sz="1350"/>
            </a:lvl2pPr>
            <a:lvl3pPr marL="1371600" lvl="2" indent="-314325" algn="l">
              <a:lnSpc>
                <a:spcPct val="90000"/>
              </a:lnSpc>
              <a:spcBef>
                <a:spcPts val="375"/>
              </a:spcBef>
              <a:spcAft>
                <a:spcPts val="0"/>
              </a:spcAft>
              <a:buSzPts val="1350"/>
              <a:buChar char="•"/>
              <a:defRPr sz="1350"/>
            </a:lvl3pPr>
            <a:lvl4pPr marL="1828800" lvl="3" indent="-314325" algn="l">
              <a:lnSpc>
                <a:spcPct val="90000"/>
              </a:lnSpc>
              <a:spcBef>
                <a:spcPts val="375"/>
              </a:spcBef>
              <a:spcAft>
                <a:spcPts val="0"/>
              </a:spcAft>
              <a:buSzPts val="1350"/>
              <a:buChar char="▪"/>
              <a:defRPr sz="1350"/>
            </a:lvl4pPr>
            <a:lvl5pPr marL="2286000" lvl="4" indent="-314325" algn="l">
              <a:lnSpc>
                <a:spcPct val="90000"/>
              </a:lnSpc>
              <a:spcBef>
                <a:spcPts val="375"/>
              </a:spcBef>
              <a:spcAft>
                <a:spcPts val="0"/>
              </a:spcAft>
              <a:buSzPts val="1350"/>
              <a:buChar char="o"/>
              <a:defRPr sz="135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72" name="Google Shape;72;p9"/>
          <p:cNvSpPr txBox="1">
            <a:spLocks noGrp="1"/>
          </p:cNvSpPr>
          <p:nvPr>
            <p:ph type="body" idx="4"/>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txBox="1">
            <a:spLocks noGrp="1"/>
          </p:cNvSpPr>
          <p:nvPr>
            <p:ph type="body" idx="1"/>
          </p:nvPr>
        </p:nvSpPr>
        <p:spPr>
          <a:xfrm>
            <a:off x="46291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0"/>
          <p:cNvSpPr txBox="1">
            <a:spLocks noGrp="1"/>
          </p:cNvSpPr>
          <p:nvPr>
            <p:ph type="body" idx="2"/>
          </p:nvPr>
        </p:nvSpPr>
        <p:spPr>
          <a:xfrm>
            <a:off x="628650" y="1369219"/>
            <a:ext cx="3886200" cy="137502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0"/>
          <p:cNvSpPr txBox="1">
            <a:spLocks noGrp="1"/>
          </p:cNvSpPr>
          <p:nvPr>
            <p:ph type="body" idx="3"/>
          </p:nvPr>
        </p:nvSpPr>
        <p:spPr>
          <a:xfrm>
            <a:off x="4629150" y="1385779"/>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10"/>
          <p:cNvSpPr txBox="1">
            <a:spLocks noGrp="1"/>
          </p:cNvSpPr>
          <p:nvPr>
            <p:ph type="body" idx="4"/>
          </p:nvPr>
        </p:nvSpPr>
        <p:spPr>
          <a:xfrm>
            <a:off x="628650" y="2855320"/>
            <a:ext cx="3886200" cy="135846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900"/>
              <a:buNone/>
              <a:defRPr sz="900" i="1"/>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10"/>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1"/>
                </a:solidFill>
                <a:latin typeface="Calibri"/>
                <a:ea typeface="Calibri"/>
                <a:cs typeface="Calibri"/>
                <a:sym typeface="Calibri"/>
              </a:defRPr>
            </a:lvl1pPr>
            <a:lvl2pPr marL="0" lvl="1" indent="0" algn="l">
              <a:spcBef>
                <a:spcPts val="0"/>
              </a:spcBef>
              <a:buNone/>
              <a:defRPr sz="800" b="0" i="0" u="none" strike="noStrike" cap="none">
                <a:solidFill>
                  <a:schemeClr val="lt1"/>
                </a:solidFill>
                <a:latin typeface="Calibri"/>
                <a:ea typeface="Calibri"/>
                <a:cs typeface="Calibri"/>
                <a:sym typeface="Calibri"/>
              </a:defRPr>
            </a:lvl2pPr>
            <a:lvl3pPr marL="0" lvl="2" indent="0" algn="l">
              <a:spcBef>
                <a:spcPts val="0"/>
              </a:spcBef>
              <a:buNone/>
              <a:defRPr sz="800" b="0" i="0" u="none" strike="noStrike" cap="none">
                <a:solidFill>
                  <a:schemeClr val="lt1"/>
                </a:solidFill>
                <a:latin typeface="Calibri"/>
                <a:ea typeface="Calibri"/>
                <a:cs typeface="Calibri"/>
                <a:sym typeface="Calibri"/>
              </a:defRPr>
            </a:lvl3pPr>
            <a:lvl4pPr marL="0" lvl="3" indent="0" algn="l">
              <a:spcBef>
                <a:spcPts val="0"/>
              </a:spcBef>
              <a:buNone/>
              <a:defRPr sz="800" b="0" i="0" u="none" strike="noStrike" cap="none">
                <a:solidFill>
                  <a:schemeClr val="lt1"/>
                </a:solidFill>
                <a:latin typeface="Calibri"/>
                <a:ea typeface="Calibri"/>
                <a:cs typeface="Calibri"/>
                <a:sym typeface="Calibri"/>
              </a:defRPr>
            </a:lvl4pPr>
            <a:lvl5pPr marL="0" lvl="4" indent="0" algn="l">
              <a:spcBef>
                <a:spcPts val="0"/>
              </a:spcBef>
              <a:buNone/>
              <a:defRPr sz="800" b="0" i="0" u="none" strike="noStrike" cap="none">
                <a:solidFill>
                  <a:schemeClr val="lt1"/>
                </a:solidFill>
                <a:latin typeface="Calibri"/>
                <a:ea typeface="Calibri"/>
                <a:cs typeface="Calibri"/>
                <a:sym typeface="Calibri"/>
              </a:defRPr>
            </a:lvl5pPr>
            <a:lvl6pPr marL="0" lvl="5" indent="0" algn="l">
              <a:spcBef>
                <a:spcPts val="0"/>
              </a:spcBef>
              <a:buNone/>
              <a:defRPr sz="800" b="0" i="0" u="none" strike="noStrike" cap="none">
                <a:solidFill>
                  <a:schemeClr val="lt1"/>
                </a:solidFill>
                <a:latin typeface="Calibri"/>
                <a:ea typeface="Calibri"/>
                <a:cs typeface="Calibri"/>
                <a:sym typeface="Calibri"/>
              </a:defRPr>
            </a:lvl6pPr>
            <a:lvl7pPr marL="0" lvl="6" indent="0" algn="l">
              <a:spcBef>
                <a:spcPts val="0"/>
              </a:spcBef>
              <a:buNone/>
              <a:defRPr sz="800" b="0" i="0" u="none" strike="noStrike" cap="none">
                <a:solidFill>
                  <a:schemeClr val="lt1"/>
                </a:solidFill>
                <a:latin typeface="Calibri"/>
                <a:ea typeface="Calibri"/>
                <a:cs typeface="Calibri"/>
                <a:sym typeface="Calibri"/>
              </a:defRPr>
            </a:lvl7pPr>
            <a:lvl8pPr marL="0" lvl="7" indent="0" algn="l">
              <a:spcBef>
                <a:spcPts val="0"/>
              </a:spcBef>
              <a:buNone/>
              <a:defRPr sz="800" b="0" i="0" u="none" strike="noStrike" cap="none">
                <a:solidFill>
                  <a:schemeClr val="lt1"/>
                </a:solidFill>
                <a:latin typeface="Calibri"/>
                <a:ea typeface="Calibri"/>
                <a:cs typeface="Calibri"/>
                <a:sym typeface="Calibri"/>
              </a:defRPr>
            </a:lvl8pPr>
            <a:lvl9pPr marL="0" lvl="8" indent="0" algn="l">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
        <p:nvSpPr>
          <p:cNvPr id="80" name="Google Shape;80;p10"/>
          <p:cNvSpPr txBox="1">
            <a:spLocks noGrp="1"/>
          </p:cNvSpPr>
          <p:nvPr>
            <p:ph type="body" idx="5"/>
          </p:nvPr>
        </p:nvSpPr>
        <p:spPr>
          <a:xfrm>
            <a:off x="628650" y="873193"/>
            <a:ext cx="7886700" cy="2676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1800"/>
              <a:buNone/>
              <a:defRPr sz="1800" b="1" i="1">
                <a:solidFill>
                  <a:srgbClr val="7F7F7F"/>
                </a:solidFill>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6">
            <a:alphaModFix/>
          </a:blip>
          <a:srcRect/>
          <a:stretch/>
        </p:blipFill>
        <p:spPr>
          <a:xfrm>
            <a:off x="0" y="0"/>
            <a:ext cx="9144000" cy="5143500"/>
          </a:xfrm>
          <a:prstGeom prst="rect">
            <a:avLst/>
          </a:prstGeom>
          <a:noFill/>
          <a:ln>
            <a:noFill/>
          </a:ln>
        </p:spPr>
      </p:pic>
      <p:pic>
        <p:nvPicPr>
          <p:cNvPr id="11" name="Google Shape;11;p1"/>
          <p:cNvPicPr preferRelativeResize="0"/>
          <p:nvPr/>
        </p:nvPicPr>
        <p:blipFill rotWithShape="1">
          <a:blip r:embed="rId17">
            <a:alphaModFix/>
          </a:blip>
          <a:srcRect b="22282"/>
          <a:stretch/>
        </p:blipFill>
        <p:spPr>
          <a:xfrm>
            <a:off x="0" y="4625254"/>
            <a:ext cx="9144000" cy="532994"/>
          </a:xfrm>
          <a:prstGeom prst="rect">
            <a:avLst/>
          </a:prstGeom>
          <a:noFill/>
          <a:ln>
            <a:noFill/>
          </a:ln>
        </p:spPr>
      </p:pic>
      <p:sp>
        <p:nvSpPr>
          <p:cNvPr id="12" name="Google Shape;12;p1"/>
          <p:cNvSpPr/>
          <p:nvPr/>
        </p:nvSpPr>
        <p:spPr>
          <a:xfrm>
            <a:off x="-1" y="-14748"/>
            <a:ext cx="9144001" cy="221226"/>
          </a:xfrm>
          <a:prstGeom prst="rect">
            <a:avLst/>
          </a:prstGeom>
          <a:solidFill>
            <a:srgbClr val="2CB6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66A1"/>
              </a:buClr>
              <a:buSzPts val="2550"/>
              <a:buFont typeface="Calibri"/>
              <a:buNone/>
              <a:defRPr sz="2550" b="1" i="0" u="none" strike="noStrike" cap="none">
                <a:solidFill>
                  <a:srgbClr val="0066A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628650" y="1071619"/>
            <a:ext cx="7886700" cy="3263504"/>
          </a:xfrm>
          <a:prstGeom prst="rect">
            <a:avLst/>
          </a:prstGeom>
          <a:noFill/>
          <a:ln>
            <a:noFill/>
          </a:ln>
        </p:spPr>
        <p:txBody>
          <a:bodyPr spcFirstLastPara="1" wrap="square" lIns="91425" tIns="45700" rIns="91425" bIns="45700" anchor="t" anchorCtr="0">
            <a:noAutofit/>
          </a:bodyPr>
          <a:lstStyle>
            <a:lvl1pPr marL="457200" marR="0" lvl="0" indent="-333375" algn="l" rtl="0">
              <a:lnSpc>
                <a:spcPct val="90000"/>
              </a:lnSpc>
              <a:spcBef>
                <a:spcPts val="750"/>
              </a:spcBef>
              <a:spcAft>
                <a:spcPts val="0"/>
              </a:spcAft>
              <a:buClr>
                <a:srgbClr val="0066A1"/>
              </a:buClr>
              <a:buSzPts val="1650"/>
              <a:buFont typeface="Merriweather Sans"/>
              <a:buChar char="▸"/>
              <a:defRPr sz="1650" b="0" i="0" u="none" strike="noStrike" cap="none">
                <a:solidFill>
                  <a:schemeClr val="dk1"/>
                </a:solidFill>
                <a:latin typeface="Calibri"/>
                <a:ea typeface="Calibri"/>
                <a:cs typeface="Calibri"/>
                <a:sym typeface="Calibri"/>
              </a:defRPr>
            </a:lvl1pPr>
            <a:lvl2pPr marL="914400" marR="0" lvl="1" indent="-314325" algn="l" rtl="0">
              <a:lnSpc>
                <a:spcPct val="90000"/>
              </a:lnSpc>
              <a:spcBef>
                <a:spcPts val="375"/>
              </a:spcBef>
              <a:spcAft>
                <a:spcPts val="0"/>
              </a:spcAft>
              <a:buClr>
                <a:srgbClr val="0066A1"/>
              </a:buClr>
              <a:buSzPts val="1350"/>
              <a:buFont typeface="Merriweather Sans"/>
              <a:buChar char="-"/>
              <a:defRPr sz="1350" b="0" i="0" u="none" strike="noStrike" cap="none">
                <a:solidFill>
                  <a:schemeClr val="dk1"/>
                </a:solidFill>
                <a:latin typeface="Calibri"/>
                <a:ea typeface="Calibri"/>
                <a:cs typeface="Calibri"/>
                <a:sym typeface="Calibri"/>
              </a:defRPr>
            </a:lvl2pPr>
            <a:lvl3pPr marL="1371600" marR="0" lvl="2" indent="-314325" algn="l" rtl="0">
              <a:lnSpc>
                <a:spcPct val="90000"/>
              </a:lnSpc>
              <a:spcBef>
                <a:spcPts val="375"/>
              </a:spcBef>
              <a:spcAft>
                <a:spcPts val="0"/>
              </a:spcAft>
              <a:buClr>
                <a:srgbClr val="0066A1"/>
              </a:buClr>
              <a:buSzPts val="1350"/>
              <a:buFont typeface="Arial"/>
              <a:buChar char="•"/>
              <a:defRPr sz="135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rgbClr val="0066A1"/>
              </a:buClr>
              <a:buSzPts val="1350"/>
              <a:buFont typeface="Noto Sans Symbols"/>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rgbClr val="0066A1"/>
              </a:buClr>
              <a:buSzPts val="1350"/>
              <a:buFont typeface="Courier New"/>
              <a:buChar char="o"/>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0" marR="0" lvl="1" indent="0" algn="l" rtl="0">
              <a:spcBef>
                <a:spcPts val="0"/>
              </a:spcBef>
              <a:buNone/>
              <a:defRPr sz="800" b="0" i="0" u="none" strike="noStrike" cap="none">
                <a:solidFill>
                  <a:schemeClr val="lt1"/>
                </a:solidFill>
                <a:latin typeface="Calibri"/>
                <a:ea typeface="Calibri"/>
                <a:cs typeface="Calibri"/>
                <a:sym typeface="Calibri"/>
              </a:defRPr>
            </a:lvl2pPr>
            <a:lvl3pPr marL="0" marR="0" lvl="2" indent="0" algn="l" rtl="0">
              <a:spcBef>
                <a:spcPts val="0"/>
              </a:spcBef>
              <a:buNone/>
              <a:defRPr sz="800" b="0" i="0" u="none" strike="noStrike" cap="none">
                <a:solidFill>
                  <a:schemeClr val="lt1"/>
                </a:solidFill>
                <a:latin typeface="Calibri"/>
                <a:ea typeface="Calibri"/>
                <a:cs typeface="Calibri"/>
                <a:sym typeface="Calibri"/>
              </a:defRPr>
            </a:lvl3pPr>
            <a:lvl4pPr marL="0" marR="0" lvl="3" indent="0" algn="l" rtl="0">
              <a:spcBef>
                <a:spcPts val="0"/>
              </a:spcBef>
              <a:buNone/>
              <a:defRPr sz="800" b="0" i="0" u="none" strike="noStrike" cap="none">
                <a:solidFill>
                  <a:schemeClr val="lt1"/>
                </a:solidFill>
                <a:latin typeface="Calibri"/>
                <a:ea typeface="Calibri"/>
                <a:cs typeface="Calibri"/>
                <a:sym typeface="Calibri"/>
              </a:defRPr>
            </a:lvl4pPr>
            <a:lvl5pPr marL="0" marR="0" lvl="4" indent="0" algn="l" rtl="0">
              <a:spcBef>
                <a:spcPts val="0"/>
              </a:spcBef>
              <a:buNone/>
              <a:defRPr sz="800" b="0" i="0" u="none" strike="noStrike" cap="none">
                <a:solidFill>
                  <a:schemeClr val="lt1"/>
                </a:solidFill>
                <a:latin typeface="Calibri"/>
                <a:ea typeface="Calibri"/>
                <a:cs typeface="Calibri"/>
                <a:sym typeface="Calibri"/>
              </a:defRPr>
            </a:lvl5pPr>
            <a:lvl6pPr marL="0" marR="0" lvl="5" indent="0" algn="l" rtl="0">
              <a:spcBef>
                <a:spcPts val="0"/>
              </a:spcBef>
              <a:buNone/>
              <a:defRPr sz="800" b="0" i="0" u="none" strike="noStrike" cap="none">
                <a:solidFill>
                  <a:schemeClr val="lt1"/>
                </a:solidFill>
                <a:latin typeface="Calibri"/>
                <a:ea typeface="Calibri"/>
                <a:cs typeface="Calibri"/>
                <a:sym typeface="Calibri"/>
              </a:defRPr>
            </a:lvl6pPr>
            <a:lvl7pPr marL="0" marR="0" lvl="6" indent="0" algn="l" rtl="0">
              <a:spcBef>
                <a:spcPts val="0"/>
              </a:spcBef>
              <a:buNone/>
              <a:defRPr sz="800" b="0" i="0" u="none" strike="noStrike" cap="none">
                <a:solidFill>
                  <a:schemeClr val="lt1"/>
                </a:solidFill>
                <a:latin typeface="Calibri"/>
                <a:ea typeface="Calibri"/>
                <a:cs typeface="Calibri"/>
                <a:sym typeface="Calibri"/>
              </a:defRPr>
            </a:lvl7pPr>
            <a:lvl8pPr marL="0" marR="0" lvl="7" indent="0" algn="l" rtl="0">
              <a:spcBef>
                <a:spcPts val="0"/>
              </a:spcBef>
              <a:buNone/>
              <a:defRPr sz="800" b="0" i="0" u="none" strike="noStrike" cap="none">
                <a:solidFill>
                  <a:schemeClr val="lt1"/>
                </a:solidFill>
                <a:latin typeface="Calibri"/>
                <a:ea typeface="Calibri"/>
                <a:cs typeface="Calibri"/>
                <a:sym typeface="Calibri"/>
              </a:defRPr>
            </a:lvl8pPr>
            <a:lvl9pPr marL="0" marR="0" lvl="8" indent="0" algn="l" rtl="0">
              <a:spcBef>
                <a:spcPts val="0"/>
              </a:spcBef>
              <a:buNone/>
              <a:defRPr sz="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pic>
        <p:nvPicPr>
          <p:cNvPr id="16" name="Google Shape;16;p1"/>
          <p:cNvPicPr preferRelativeResize="0"/>
          <p:nvPr/>
        </p:nvPicPr>
        <p:blipFill rotWithShape="1">
          <a:blip r:embed="rId18">
            <a:alphaModFix/>
          </a:blip>
          <a:srcRect/>
          <a:stretch/>
        </p:blipFill>
        <p:spPr>
          <a:xfrm>
            <a:off x="8107292" y="4773355"/>
            <a:ext cx="788444" cy="229962"/>
          </a:xfrm>
          <a:prstGeom prst="rect">
            <a:avLst/>
          </a:prstGeom>
          <a:noFill/>
          <a:ln>
            <a:noFill/>
          </a:ln>
        </p:spPr>
      </p:pic>
      <p:sp>
        <p:nvSpPr>
          <p:cNvPr id="17" name="Google Shape;17;p1"/>
          <p:cNvSpPr txBox="1"/>
          <p:nvPr/>
        </p:nvSpPr>
        <p:spPr>
          <a:xfrm>
            <a:off x="626806" y="4726365"/>
            <a:ext cx="1607574" cy="35069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66A1"/>
              </a:buClr>
              <a:buSzPts val="1200"/>
              <a:buFont typeface="Merriweather Sans"/>
              <a:buNone/>
            </a:pPr>
            <a:r>
              <a:rPr lang="en-US" sz="1200" b="1" i="0" u="none" strike="noStrike" cap="none">
                <a:solidFill>
                  <a:schemeClr val="lt1"/>
                </a:solidFill>
                <a:latin typeface="Calibri"/>
                <a:ea typeface="Calibri"/>
                <a:cs typeface="Calibri"/>
                <a:sym typeface="Calibri"/>
              </a:rPr>
              <a:t>www.ieee.org</a:t>
            </a:r>
            <a:endParaRPr sz="1200" b="1"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adelajaOlamilekan" TargetMode="External"/><Relationship Id="rId3" Type="http://schemas.openxmlformats.org/officeDocument/2006/relationships/hyperlink" Target="https://www.linkedin.com/in/chideraanichebe" TargetMode="External"/><Relationship Id="rId7" Type="http://schemas.openxmlformats.org/officeDocument/2006/relationships/image" Target="../media/image21.png"/><Relationship Id="rId12" Type="http://schemas.openxmlformats.org/officeDocument/2006/relationships/hyperlink" Target="https://www.linkedin.com/in/qowiyyuadelaj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github.com/starlingvibes" TargetMode="External"/><Relationship Id="rId11" Type="http://schemas.openxmlformats.org/officeDocument/2006/relationships/image" Target="../media/image25.sv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freecodecamp.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1952207" y="1663324"/>
            <a:ext cx="6079166" cy="47822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66A1"/>
              </a:buClr>
              <a:buSzPts val="3300"/>
              <a:buFont typeface="Calibri"/>
              <a:buNone/>
            </a:pPr>
            <a:r>
              <a:rPr lang="en-US" sz="3600" dirty="0" smtClean="0"/>
              <a:t>RECURSION</a:t>
            </a:r>
            <a:endParaRPr sz="3600" dirty="0"/>
          </a:p>
        </p:txBody>
      </p:sp>
      <p:sp>
        <p:nvSpPr>
          <p:cNvPr id="122" name="Google Shape;122;p17"/>
          <p:cNvSpPr txBox="1"/>
          <p:nvPr/>
        </p:nvSpPr>
        <p:spPr>
          <a:xfrm>
            <a:off x="530679" y="4490356"/>
            <a:ext cx="1776586"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600" b="1" u="none" strike="noStrike" cap="none" dirty="0" smtClean="0">
                <a:solidFill>
                  <a:schemeClr val="lt1"/>
                </a:solidFill>
                <a:latin typeface="Calibri"/>
                <a:ea typeface="Calibri"/>
                <a:cs typeface="Calibri"/>
                <a:sym typeface="Calibri"/>
              </a:rPr>
              <a:t>Adelaja Qowiyyu</a:t>
            </a:r>
            <a:endParaRPr sz="1600" dirty="0"/>
          </a:p>
        </p:txBody>
      </p:sp>
      <p:sp>
        <p:nvSpPr>
          <p:cNvPr id="4" name="Google Shape;122;p17">
            <a:extLst>
              <a:ext uri="{FF2B5EF4-FFF2-40B4-BE49-F238E27FC236}">
                <a16:creationId xmlns:a16="http://schemas.microsoft.com/office/drawing/2014/main" xmlns="" id="{835D979F-A8DB-41FF-BB93-D1C043A7390E}"/>
              </a:ext>
            </a:extLst>
          </p:cNvPr>
          <p:cNvSpPr txBox="1"/>
          <p:nvPr/>
        </p:nvSpPr>
        <p:spPr>
          <a:xfrm>
            <a:off x="3433864" y="4653642"/>
            <a:ext cx="2451370" cy="3265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200" b="1" i="1" u="none" strike="noStrike" cap="none" dirty="0" smtClean="0">
                <a:solidFill>
                  <a:schemeClr val="lt1"/>
                </a:solidFill>
                <a:latin typeface="Calibri"/>
                <a:ea typeface="Calibri"/>
                <a:cs typeface="Calibri"/>
                <a:sym typeface="Calibri"/>
              </a:rPr>
              <a:t>adexolamilekan</a:t>
            </a:r>
            <a:r>
              <a:rPr lang="en-US" sz="1200" b="1" i="1" dirty="0" smtClean="0">
                <a:solidFill>
                  <a:schemeClr val="lt1"/>
                </a:solidFill>
                <a:latin typeface="Calibri"/>
                <a:ea typeface="Calibri"/>
                <a:cs typeface="Calibri"/>
                <a:sym typeface="Calibri"/>
              </a:rPr>
              <a:t>46@gmail.com</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Stack operations</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123443"/>
            <a:ext cx="7886700" cy="3516656"/>
          </a:xfrm>
        </p:spPr>
        <p:txBody>
          <a:bodyPr/>
          <a:lstStyle/>
          <a:p>
            <a:r>
              <a:rPr lang="en-US" dirty="0">
                <a:latin typeface="+mj-lt"/>
              </a:rPr>
              <a:t>Accessing the content while removing it from the stack, is known as a POP operation. In an array implementation of pop() operation, the data element is not actually removed, instead top is decremented to a lower position in the stack to point to the next value. But in linked-list implementation, pop() actually removes data element and frees memory space.</a:t>
            </a:r>
          </a:p>
          <a:p>
            <a:r>
              <a:rPr lang="en-US" dirty="0">
                <a:latin typeface="+mj-lt"/>
              </a:rPr>
              <a:t>A pop operation may involve the following steps – </a:t>
            </a:r>
          </a:p>
          <a:p>
            <a:r>
              <a:rPr lang="en-US" b="1" dirty="0">
                <a:latin typeface="+mj-lt"/>
              </a:rPr>
              <a:t>Step 1</a:t>
            </a:r>
            <a:r>
              <a:rPr lang="en-US" dirty="0">
                <a:latin typeface="+mj-lt"/>
              </a:rPr>
              <a:t> – Checks if the stack is empty</a:t>
            </a:r>
          </a:p>
          <a:p>
            <a:r>
              <a:rPr lang="en-US" b="1" dirty="0">
                <a:latin typeface="+mj-lt"/>
              </a:rPr>
              <a:t>Step 2</a:t>
            </a:r>
            <a:r>
              <a:rPr lang="en-US" dirty="0">
                <a:latin typeface="+mj-lt"/>
              </a:rPr>
              <a:t> – If the stack is empty, produces an error and exits</a:t>
            </a:r>
          </a:p>
          <a:p>
            <a:r>
              <a:rPr lang="en-US" b="1" dirty="0">
                <a:latin typeface="+mj-lt"/>
              </a:rPr>
              <a:t>Step 3</a:t>
            </a:r>
            <a:r>
              <a:rPr lang="en-US" dirty="0">
                <a:latin typeface="+mj-lt"/>
              </a:rPr>
              <a:t> – If the stack is not empty, accessed the data element at which top is pointing</a:t>
            </a:r>
          </a:p>
          <a:p>
            <a:r>
              <a:rPr lang="en-US" b="1" dirty="0">
                <a:latin typeface="+mj-lt"/>
              </a:rPr>
              <a:t>Step 4</a:t>
            </a:r>
            <a:r>
              <a:rPr lang="en-US" dirty="0">
                <a:latin typeface="+mj-lt"/>
              </a:rPr>
              <a:t> – Decreases the value of top by 1</a:t>
            </a:r>
          </a:p>
          <a:p>
            <a:r>
              <a:rPr lang="en-US" b="1" dirty="0">
                <a:latin typeface="+mj-lt"/>
              </a:rPr>
              <a:t>Step 5</a:t>
            </a:r>
            <a:r>
              <a:rPr lang="en-US" dirty="0">
                <a:latin typeface="+mj-lt"/>
              </a:rPr>
              <a:t> - Returns gracefully with success</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267632"/>
          </a:xfrm>
        </p:spPr>
        <p:txBody>
          <a:bodyPr/>
          <a:lstStyle/>
          <a:p>
            <a:r>
              <a:rPr lang="en-US" dirty="0"/>
              <a:t>The pop operation</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10</a:t>
            </a:fld>
            <a:endParaRPr lang="en-US"/>
          </a:p>
        </p:txBody>
      </p:sp>
    </p:spTree>
    <p:extLst>
      <p:ext uri="{BB962C8B-B14F-4D97-AF65-F5344CB8AC3E}">
        <p14:creationId xmlns:p14="http://schemas.microsoft.com/office/powerpoint/2010/main" xmlns="" val="15861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2773CA-0C06-4130-B649-326C1488861B}"/>
              </a:ext>
            </a:extLst>
          </p:cNvPr>
          <p:cNvSpPr>
            <a:spLocks noGrp="1"/>
          </p:cNvSpPr>
          <p:nvPr>
            <p:ph type="title"/>
          </p:nvPr>
        </p:nvSpPr>
        <p:spPr/>
        <p:txBody>
          <a:bodyPr/>
          <a:lstStyle/>
          <a:p>
            <a:r>
              <a:rPr lang="en-US" dirty="0"/>
              <a:t>Stack pop() operation pictorially</a:t>
            </a:r>
          </a:p>
        </p:txBody>
      </p:sp>
      <p:sp>
        <p:nvSpPr>
          <p:cNvPr id="5" name="Slide Number Placeholder 4">
            <a:extLst>
              <a:ext uri="{FF2B5EF4-FFF2-40B4-BE49-F238E27FC236}">
                <a16:creationId xmlns:a16="http://schemas.microsoft.com/office/drawing/2014/main" xmlns=""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11</a:t>
            </a:fld>
            <a:endParaRPr lang="en-US"/>
          </a:p>
        </p:txBody>
      </p:sp>
      <p:pic>
        <p:nvPicPr>
          <p:cNvPr id="4" name="Picture 3">
            <a:extLst>
              <a:ext uri="{FF2B5EF4-FFF2-40B4-BE49-F238E27FC236}">
                <a16:creationId xmlns:a16="http://schemas.microsoft.com/office/drawing/2014/main" xmlns="" id="{688348A7-9D7D-418A-84EB-14DE75405F3E}"/>
              </a:ext>
            </a:extLst>
          </p:cNvPr>
          <p:cNvPicPr>
            <a:picLocks noChangeAspect="1"/>
          </p:cNvPicPr>
          <p:nvPr/>
        </p:nvPicPr>
        <p:blipFill>
          <a:blip r:embed="rId2"/>
          <a:stretch>
            <a:fillRect/>
          </a:stretch>
        </p:blipFill>
        <p:spPr>
          <a:xfrm>
            <a:off x="1714500" y="965200"/>
            <a:ext cx="5715000" cy="3213100"/>
          </a:xfrm>
          <a:prstGeom prst="rect">
            <a:avLst/>
          </a:prstGeom>
        </p:spPr>
      </p:pic>
    </p:spTree>
    <p:extLst>
      <p:ext uri="{BB962C8B-B14F-4D97-AF65-F5344CB8AC3E}">
        <p14:creationId xmlns:p14="http://schemas.microsoft.com/office/powerpoint/2010/main" xmlns="" val="284150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Applications of the Stack ADT</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123443"/>
            <a:ext cx="7886700" cy="3516656"/>
          </a:xfrm>
        </p:spPr>
        <p:txBody>
          <a:bodyPr/>
          <a:lstStyle/>
          <a:p>
            <a:r>
              <a:rPr lang="en-US" dirty="0">
                <a:latin typeface="+mj-lt"/>
              </a:rPr>
              <a:t>The stack is a last-in, first-out data structure. The developer can use the stack in the following use cases:</a:t>
            </a:r>
          </a:p>
          <a:p>
            <a:pPr marL="114300" indent="0">
              <a:buNone/>
            </a:pPr>
            <a:endParaRPr lang="en-US" dirty="0">
              <a:latin typeface="+mj-lt"/>
            </a:endParaRPr>
          </a:p>
          <a:p>
            <a:r>
              <a:rPr lang="en-US" dirty="0">
                <a:latin typeface="+mj-lt"/>
              </a:rPr>
              <a:t>Expression evaluation and syntax parsing</a:t>
            </a:r>
          </a:p>
          <a:p>
            <a:r>
              <a:rPr lang="en-US" dirty="0">
                <a:latin typeface="+mj-lt"/>
              </a:rPr>
              <a:t>Finding the correct path in a maze using backtracking</a:t>
            </a:r>
          </a:p>
          <a:p>
            <a:r>
              <a:rPr lang="en-US" dirty="0">
                <a:latin typeface="+mj-lt"/>
              </a:rPr>
              <a:t>Runtime memory management</a:t>
            </a:r>
          </a:p>
          <a:p>
            <a:r>
              <a:rPr lang="en-US" dirty="0">
                <a:latin typeface="+mj-lt"/>
              </a:rPr>
              <a:t>Recursion function</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267632"/>
          </a:xfrm>
        </p:spPr>
        <p:txBody>
          <a:bodyPr/>
          <a:lstStyle/>
          <a:p>
            <a:r>
              <a:rPr lang="en-US" dirty="0"/>
              <a:t>Why should we care?</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12</a:t>
            </a:fld>
            <a:endParaRPr lang="en-US"/>
          </a:p>
        </p:txBody>
      </p:sp>
    </p:spTree>
    <p:extLst>
      <p:ext uri="{BB962C8B-B14F-4D97-AF65-F5344CB8AC3E}">
        <p14:creationId xmlns:p14="http://schemas.microsoft.com/office/powerpoint/2010/main" xmlns="" val="1691325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a Queue?</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dirty="0">
                <a:solidFill>
                  <a:schemeClr val="tx1"/>
                </a:solidFill>
                <a:latin typeface="Arial" panose="020B0604020202020204" pitchFamily="34" charset="0"/>
              </a:rPr>
              <a:t>A queue is an abstract data structure, somewhat similar to stacks. One end is always used to insert data (enqueue) and the other is used to remove data (dequeue). Queue follows First-In-First-Out methodology i.e., the data item stored first will be accessed first.</a:t>
            </a:r>
            <a:endParaRPr lang="en-US" i="0" dirty="0">
              <a:solidFill>
                <a:schemeClr val="tx1"/>
              </a:solidFill>
              <a:effectLst/>
              <a:latin typeface="Arial" panose="020B0604020202020204" pitchFamily="34" charset="0"/>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13</a:t>
            </a:fld>
            <a:endParaRPr/>
          </a:p>
        </p:txBody>
      </p:sp>
      <p:pic>
        <p:nvPicPr>
          <p:cNvPr id="4" name="Picture 3">
            <a:extLst>
              <a:ext uri="{FF2B5EF4-FFF2-40B4-BE49-F238E27FC236}">
                <a16:creationId xmlns:a16="http://schemas.microsoft.com/office/drawing/2014/main" xmlns="" id="{5C8D42DB-6A4D-48CA-9B09-12AB7B9AD715}"/>
              </a:ext>
            </a:extLst>
          </p:cNvPr>
          <p:cNvPicPr>
            <a:picLocks noChangeAspect="1"/>
          </p:cNvPicPr>
          <p:nvPr/>
        </p:nvPicPr>
        <p:blipFill>
          <a:blip r:embed="rId3"/>
          <a:stretch>
            <a:fillRect/>
          </a:stretch>
        </p:blipFill>
        <p:spPr>
          <a:xfrm>
            <a:off x="2977239" y="2571750"/>
            <a:ext cx="3189521" cy="1825254"/>
          </a:xfrm>
          <a:prstGeom prst="rect">
            <a:avLst/>
          </a:prstGeom>
        </p:spPr>
      </p:pic>
    </p:spTree>
    <p:extLst>
      <p:ext uri="{BB962C8B-B14F-4D97-AF65-F5344CB8AC3E}">
        <p14:creationId xmlns:p14="http://schemas.microsoft.com/office/powerpoint/2010/main" xmlns="" val="193663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The representation of a Queue</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i="0" dirty="0">
                <a:solidFill>
                  <a:schemeClr val="tx1"/>
                </a:solidFill>
                <a:effectLst/>
                <a:latin typeface="Arial" panose="020B0604020202020204" pitchFamily="34" charset="0"/>
              </a:rPr>
              <a:t>As we now understand that in queue, we access both ends for different reasons. The diagram below tries to explain queue representation as a data structure. Queues can also be implemented using Arrays, Linked Lists, Pointers and Structs</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14</a:t>
            </a:fld>
            <a:endParaRPr/>
          </a:p>
        </p:txBody>
      </p:sp>
      <p:pic>
        <p:nvPicPr>
          <p:cNvPr id="3" name="Picture 2">
            <a:extLst>
              <a:ext uri="{FF2B5EF4-FFF2-40B4-BE49-F238E27FC236}">
                <a16:creationId xmlns:a16="http://schemas.microsoft.com/office/drawing/2014/main" xmlns="" id="{C04550A6-1F6C-4F30-8F13-5CAAAC8CBE24}"/>
              </a:ext>
            </a:extLst>
          </p:cNvPr>
          <p:cNvPicPr>
            <a:picLocks noChangeAspect="1"/>
          </p:cNvPicPr>
          <p:nvPr/>
        </p:nvPicPr>
        <p:blipFill>
          <a:blip r:embed="rId3"/>
          <a:stretch>
            <a:fillRect/>
          </a:stretch>
        </p:blipFill>
        <p:spPr>
          <a:xfrm>
            <a:off x="762000" y="2571750"/>
            <a:ext cx="7620000" cy="1600200"/>
          </a:xfrm>
          <a:prstGeom prst="rect">
            <a:avLst/>
          </a:prstGeom>
        </p:spPr>
      </p:pic>
    </p:spTree>
    <p:extLst>
      <p:ext uri="{BB962C8B-B14F-4D97-AF65-F5344CB8AC3E}">
        <p14:creationId xmlns:p14="http://schemas.microsoft.com/office/powerpoint/2010/main" xmlns="" val="2743448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Basic operations of a Queue</a:t>
            </a:r>
            <a:endParaRPr dirty="0"/>
          </a:p>
        </p:txBody>
      </p:sp>
      <p:sp>
        <p:nvSpPr>
          <p:cNvPr id="135" name="Google Shape;135;p19"/>
          <p:cNvSpPr txBox="1">
            <a:spLocks noGrp="1"/>
          </p:cNvSpPr>
          <p:nvPr>
            <p:ph type="body" idx="1"/>
          </p:nvPr>
        </p:nvSpPr>
        <p:spPr>
          <a:xfrm>
            <a:off x="628650" y="903394"/>
            <a:ext cx="7886700" cy="3668606"/>
          </a:xfrm>
          <a:prstGeom prst="rect">
            <a:avLst/>
          </a:prstGeom>
          <a:noFill/>
          <a:ln>
            <a:noFill/>
          </a:ln>
        </p:spPr>
        <p:txBody>
          <a:bodyPr spcFirstLastPara="1" wrap="square" lIns="91425" tIns="45700" rIns="91425" bIns="45700" anchor="t" anchorCtr="0">
            <a:noAutofit/>
          </a:bodyPr>
          <a:lstStyle/>
          <a:p>
            <a:pPr algn="l" fontAlgn="base"/>
            <a:r>
              <a:rPr lang="en-US" dirty="0">
                <a:solidFill>
                  <a:srgbClr val="232629"/>
                </a:solidFill>
                <a:latin typeface="+mj-lt"/>
              </a:rPr>
              <a:t>Queue operations may involve initializing or defining the queue, utilizing it, and then completely erasing it from the memory. Here we shall try to understand the basic operations associated with queues:</a:t>
            </a:r>
          </a:p>
          <a:p>
            <a:pPr algn="l" fontAlgn="base"/>
            <a:r>
              <a:rPr lang="en-US" b="1" dirty="0">
                <a:solidFill>
                  <a:srgbClr val="232629"/>
                </a:solidFill>
                <a:latin typeface="+mj-lt"/>
              </a:rPr>
              <a:t>enqueue()</a:t>
            </a:r>
            <a:r>
              <a:rPr lang="en-US" dirty="0">
                <a:solidFill>
                  <a:srgbClr val="232629"/>
                </a:solidFill>
                <a:latin typeface="+mj-lt"/>
              </a:rPr>
              <a:t> – add (store) an item to the queue</a:t>
            </a:r>
          </a:p>
          <a:p>
            <a:pPr algn="l" fontAlgn="base"/>
            <a:r>
              <a:rPr lang="en-US" b="1" dirty="0">
                <a:solidFill>
                  <a:srgbClr val="232629"/>
                </a:solidFill>
                <a:latin typeface="+mj-lt"/>
              </a:rPr>
              <a:t>dequeue()</a:t>
            </a:r>
            <a:r>
              <a:rPr lang="en-US" dirty="0">
                <a:solidFill>
                  <a:srgbClr val="232629"/>
                </a:solidFill>
                <a:latin typeface="+mj-lt"/>
              </a:rPr>
              <a:t> – remove (access) an item from the queue</a:t>
            </a:r>
          </a:p>
          <a:p>
            <a:pPr algn="l" fontAlgn="base"/>
            <a:r>
              <a:rPr lang="en-US" dirty="0">
                <a:solidFill>
                  <a:srgbClr val="232629"/>
                </a:solidFill>
                <a:latin typeface="+mj-lt"/>
              </a:rPr>
              <a:t>Few more functions are required to make the above-mentioned queue operation efficient. These are:</a:t>
            </a:r>
          </a:p>
          <a:p>
            <a:pPr algn="l" fontAlgn="base"/>
            <a:r>
              <a:rPr lang="en-US" b="1" dirty="0">
                <a:solidFill>
                  <a:srgbClr val="232629"/>
                </a:solidFill>
                <a:latin typeface="+mj-lt"/>
              </a:rPr>
              <a:t>peek()</a:t>
            </a:r>
            <a:r>
              <a:rPr lang="en-US" dirty="0">
                <a:solidFill>
                  <a:srgbClr val="232629"/>
                </a:solidFill>
                <a:latin typeface="+mj-lt"/>
              </a:rPr>
              <a:t> – gets the element at the front of the queue without removing it</a:t>
            </a:r>
          </a:p>
          <a:p>
            <a:pPr algn="l" fontAlgn="base"/>
            <a:r>
              <a:rPr lang="en-US" b="1" dirty="0" err="1">
                <a:solidFill>
                  <a:srgbClr val="232629"/>
                </a:solidFill>
                <a:latin typeface="+mj-lt"/>
              </a:rPr>
              <a:t>isfull</a:t>
            </a:r>
            <a:r>
              <a:rPr lang="en-US" b="1" dirty="0">
                <a:solidFill>
                  <a:srgbClr val="232629"/>
                </a:solidFill>
                <a:latin typeface="+mj-lt"/>
              </a:rPr>
              <a:t>()</a:t>
            </a:r>
            <a:r>
              <a:rPr lang="en-US" dirty="0">
                <a:solidFill>
                  <a:srgbClr val="232629"/>
                </a:solidFill>
                <a:latin typeface="+mj-lt"/>
              </a:rPr>
              <a:t> – checks if the queue is full</a:t>
            </a:r>
          </a:p>
          <a:p>
            <a:pPr algn="l" fontAlgn="base"/>
            <a:r>
              <a:rPr lang="en-US" b="1" dirty="0" err="1">
                <a:solidFill>
                  <a:srgbClr val="232629"/>
                </a:solidFill>
                <a:latin typeface="+mj-lt"/>
              </a:rPr>
              <a:t>isempty</a:t>
            </a:r>
            <a:r>
              <a:rPr lang="en-US" b="1" dirty="0">
                <a:solidFill>
                  <a:srgbClr val="232629"/>
                </a:solidFill>
                <a:latin typeface="+mj-lt"/>
              </a:rPr>
              <a:t>()</a:t>
            </a:r>
            <a:r>
              <a:rPr lang="en-US" dirty="0">
                <a:solidFill>
                  <a:srgbClr val="232629"/>
                </a:solidFill>
                <a:latin typeface="+mj-lt"/>
              </a:rPr>
              <a:t> – checks if the queue is empty</a:t>
            </a:r>
          </a:p>
          <a:p>
            <a:pPr algn="l" fontAlgn="base"/>
            <a:r>
              <a:rPr lang="en-US" dirty="0">
                <a:solidFill>
                  <a:srgbClr val="232629"/>
                </a:solidFill>
                <a:latin typeface="+mj-lt"/>
              </a:rPr>
              <a:t>In queue, we always dequeue (or access) data, pointed by front pointer and while enqueuing (or storing) data in the queue we take help of rear pointer</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15</a:t>
            </a:fld>
            <a:endParaRPr/>
          </a:p>
        </p:txBody>
      </p:sp>
    </p:spTree>
    <p:extLst>
      <p:ext uri="{BB962C8B-B14F-4D97-AF65-F5344CB8AC3E}">
        <p14:creationId xmlns:p14="http://schemas.microsoft.com/office/powerpoint/2010/main" xmlns="" val="111955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Queue operations</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209708"/>
            <a:ext cx="7886700" cy="3234562"/>
          </a:xfrm>
        </p:spPr>
        <p:txBody>
          <a:bodyPr/>
          <a:lstStyle/>
          <a:p>
            <a:r>
              <a:rPr lang="en-US" dirty="0">
                <a:latin typeface="+mj-lt"/>
              </a:rPr>
              <a:t>Queues maintain two data pointers, </a:t>
            </a:r>
            <a:r>
              <a:rPr lang="en-US" b="1" dirty="0">
                <a:latin typeface="+mj-lt"/>
              </a:rPr>
              <a:t>front</a:t>
            </a:r>
            <a:r>
              <a:rPr lang="en-US" dirty="0">
                <a:latin typeface="+mj-lt"/>
              </a:rPr>
              <a:t> and </a:t>
            </a:r>
            <a:r>
              <a:rPr lang="en-US" b="1" dirty="0">
                <a:latin typeface="+mj-lt"/>
              </a:rPr>
              <a:t>rear</a:t>
            </a:r>
            <a:r>
              <a:rPr lang="en-US" dirty="0">
                <a:latin typeface="+mj-lt"/>
              </a:rPr>
              <a:t>. Therefore, its operations are comparatively difficult to implement than that of stacks.</a:t>
            </a:r>
          </a:p>
          <a:p>
            <a:r>
              <a:rPr lang="en-US" dirty="0">
                <a:latin typeface="+mj-lt"/>
              </a:rPr>
              <a:t>The following steps should be taken to enqueue (insert) data into a queue:</a:t>
            </a:r>
          </a:p>
          <a:p>
            <a:r>
              <a:rPr lang="en-US" b="1" dirty="0">
                <a:latin typeface="+mj-lt"/>
              </a:rPr>
              <a:t>Step 1</a:t>
            </a:r>
            <a:r>
              <a:rPr lang="en-US" dirty="0">
                <a:latin typeface="+mj-lt"/>
              </a:rPr>
              <a:t> – Check if the queue is full</a:t>
            </a:r>
          </a:p>
          <a:p>
            <a:r>
              <a:rPr lang="en-US" b="1" dirty="0">
                <a:latin typeface="+mj-lt"/>
              </a:rPr>
              <a:t>Step 2</a:t>
            </a:r>
            <a:r>
              <a:rPr lang="en-US" dirty="0">
                <a:latin typeface="+mj-lt"/>
              </a:rPr>
              <a:t> – If the queue is full, produce overflow error and exit</a:t>
            </a:r>
          </a:p>
          <a:p>
            <a:r>
              <a:rPr lang="en-US" b="1" dirty="0">
                <a:latin typeface="+mj-lt"/>
              </a:rPr>
              <a:t>Step 3</a:t>
            </a:r>
            <a:r>
              <a:rPr lang="en-US" dirty="0">
                <a:latin typeface="+mj-lt"/>
              </a:rPr>
              <a:t> – If the queue is not full, increment rear pointer to point to the next empty space</a:t>
            </a:r>
          </a:p>
          <a:p>
            <a:r>
              <a:rPr lang="en-US" b="1" dirty="0">
                <a:latin typeface="+mj-lt"/>
              </a:rPr>
              <a:t>Step 4</a:t>
            </a:r>
            <a:r>
              <a:rPr lang="en-US" dirty="0">
                <a:latin typeface="+mj-lt"/>
              </a:rPr>
              <a:t> – Add data element to the queue location, where the rear is pointing</a:t>
            </a:r>
          </a:p>
          <a:p>
            <a:r>
              <a:rPr lang="en-US" b="1" dirty="0">
                <a:latin typeface="+mj-lt"/>
              </a:rPr>
              <a:t>Step 5</a:t>
            </a:r>
            <a:r>
              <a:rPr lang="en-US" dirty="0">
                <a:latin typeface="+mj-lt"/>
              </a:rPr>
              <a:t> – Return success</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267632"/>
          </a:xfrm>
        </p:spPr>
        <p:txBody>
          <a:bodyPr/>
          <a:lstStyle/>
          <a:p>
            <a:r>
              <a:rPr lang="en-US" dirty="0"/>
              <a:t>The enqueue operation</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16</a:t>
            </a:fld>
            <a:endParaRPr lang="en-US"/>
          </a:p>
        </p:txBody>
      </p:sp>
    </p:spTree>
    <p:extLst>
      <p:ext uri="{BB962C8B-B14F-4D97-AF65-F5344CB8AC3E}">
        <p14:creationId xmlns:p14="http://schemas.microsoft.com/office/powerpoint/2010/main" xmlns="" val="2132135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2773CA-0C06-4130-B649-326C1488861B}"/>
              </a:ext>
            </a:extLst>
          </p:cNvPr>
          <p:cNvSpPr>
            <a:spLocks noGrp="1"/>
          </p:cNvSpPr>
          <p:nvPr>
            <p:ph type="title"/>
          </p:nvPr>
        </p:nvSpPr>
        <p:spPr/>
        <p:txBody>
          <a:bodyPr/>
          <a:lstStyle/>
          <a:p>
            <a:r>
              <a:rPr lang="en-US" dirty="0"/>
              <a:t>Queue enqueue() operation pictorially</a:t>
            </a:r>
          </a:p>
        </p:txBody>
      </p:sp>
      <p:sp>
        <p:nvSpPr>
          <p:cNvPr id="5" name="Slide Number Placeholder 4">
            <a:extLst>
              <a:ext uri="{FF2B5EF4-FFF2-40B4-BE49-F238E27FC236}">
                <a16:creationId xmlns:a16="http://schemas.microsoft.com/office/drawing/2014/main" xmlns=""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17</a:t>
            </a:fld>
            <a:endParaRPr lang="en-US"/>
          </a:p>
        </p:txBody>
      </p:sp>
      <p:pic>
        <p:nvPicPr>
          <p:cNvPr id="6" name="Picture 5">
            <a:extLst>
              <a:ext uri="{FF2B5EF4-FFF2-40B4-BE49-F238E27FC236}">
                <a16:creationId xmlns:a16="http://schemas.microsoft.com/office/drawing/2014/main" xmlns="" id="{448BA9F4-8D8C-44B3-AF31-4AAE132F9926}"/>
              </a:ext>
            </a:extLst>
          </p:cNvPr>
          <p:cNvPicPr>
            <a:picLocks noChangeAspect="1"/>
          </p:cNvPicPr>
          <p:nvPr/>
        </p:nvPicPr>
        <p:blipFill>
          <a:blip r:embed="rId2"/>
          <a:stretch>
            <a:fillRect/>
          </a:stretch>
        </p:blipFill>
        <p:spPr>
          <a:xfrm>
            <a:off x="1523874" y="853715"/>
            <a:ext cx="6096251" cy="3436069"/>
          </a:xfrm>
          <a:prstGeom prst="rect">
            <a:avLst/>
          </a:prstGeom>
        </p:spPr>
      </p:pic>
    </p:spTree>
    <p:extLst>
      <p:ext uri="{BB962C8B-B14F-4D97-AF65-F5344CB8AC3E}">
        <p14:creationId xmlns:p14="http://schemas.microsoft.com/office/powerpoint/2010/main" xmlns="" val="372108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Queue operations</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209708"/>
            <a:ext cx="7886700" cy="3234562"/>
          </a:xfrm>
        </p:spPr>
        <p:txBody>
          <a:bodyPr/>
          <a:lstStyle/>
          <a:p>
            <a:r>
              <a:rPr lang="en-US" dirty="0">
                <a:latin typeface="+mj-lt"/>
              </a:rPr>
              <a:t>Accessing data from the queue is a process of two tasks – access the data where </a:t>
            </a:r>
            <a:r>
              <a:rPr lang="en-US" b="1" dirty="0">
                <a:latin typeface="+mj-lt"/>
              </a:rPr>
              <a:t>front</a:t>
            </a:r>
            <a:r>
              <a:rPr lang="en-US" dirty="0">
                <a:latin typeface="+mj-lt"/>
              </a:rPr>
              <a:t> is pointing and remove the data after access. The following steps are taken to perform </a:t>
            </a:r>
            <a:r>
              <a:rPr lang="en-US" b="1" dirty="0">
                <a:latin typeface="+mj-lt"/>
              </a:rPr>
              <a:t>dequeue</a:t>
            </a:r>
            <a:r>
              <a:rPr lang="en-US" dirty="0">
                <a:latin typeface="+mj-lt"/>
              </a:rPr>
              <a:t> operation:</a:t>
            </a:r>
          </a:p>
          <a:p>
            <a:r>
              <a:rPr lang="en-US" b="1" dirty="0">
                <a:latin typeface="+mj-lt"/>
              </a:rPr>
              <a:t>Step 1</a:t>
            </a:r>
            <a:r>
              <a:rPr lang="en-US" dirty="0">
                <a:latin typeface="+mj-lt"/>
              </a:rPr>
              <a:t> – Check if the queue is empty</a:t>
            </a:r>
          </a:p>
          <a:p>
            <a:r>
              <a:rPr lang="en-US" b="1" dirty="0">
                <a:latin typeface="+mj-lt"/>
              </a:rPr>
              <a:t>Step 2</a:t>
            </a:r>
            <a:r>
              <a:rPr lang="en-US" dirty="0">
                <a:latin typeface="+mj-lt"/>
              </a:rPr>
              <a:t> – If the queue is empty, produce underflow error and exit</a:t>
            </a:r>
          </a:p>
          <a:p>
            <a:r>
              <a:rPr lang="en-US" b="1" dirty="0">
                <a:latin typeface="+mj-lt"/>
              </a:rPr>
              <a:t>Step 3</a:t>
            </a:r>
            <a:r>
              <a:rPr lang="en-US" dirty="0">
                <a:latin typeface="+mj-lt"/>
              </a:rPr>
              <a:t> – If the queue is not empty, access the data where </a:t>
            </a:r>
            <a:r>
              <a:rPr lang="en-US" b="1" dirty="0">
                <a:latin typeface="+mj-lt"/>
              </a:rPr>
              <a:t>front</a:t>
            </a:r>
            <a:r>
              <a:rPr lang="en-US" dirty="0">
                <a:latin typeface="+mj-lt"/>
              </a:rPr>
              <a:t> is pointing </a:t>
            </a:r>
          </a:p>
          <a:p>
            <a:r>
              <a:rPr lang="en-US" b="1" dirty="0">
                <a:latin typeface="+mj-lt"/>
              </a:rPr>
              <a:t>Step 4</a:t>
            </a:r>
            <a:r>
              <a:rPr lang="en-US" dirty="0">
                <a:latin typeface="+mj-lt"/>
              </a:rPr>
              <a:t> – Increment </a:t>
            </a:r>
            <a:r>
              <a:rPr lang="en-US" b="1" dirty="0">
                <a:latin typeface="+mj-lt"/>
              </a:rPr>
              <a:t>front</a:t>
            </a:r>
            <a:r>
              <a:rPr lang="en-US" dirty="0">
                <a:latin typeface="+mj-lt"/>
              </a:rPr>
              <a:t> pointer to point to the next available data element</a:t>
            </a:r>
          </a:p>
          <a:p>
            <a:r>
              <a:rPr lang="en-US" b="1" dirty="0">
                <a:latin typeface="+mj-lt"/>
              </a:rPr>
              <a:t>Step 5</a:t>
            </a:r>
            <a:r>
              <a:rPr lang="en-US" dirty="0">
                <a:latin typeface="+mj-lt"/>
              </a:rPr>
              <a:t> – Return gracefully with success</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415002"/>
          </a:xfrm>
        </p:spPr>
        <p:txBody>
          <a:bodyPr/>
          <a:lstStyle/>
          <a:p>
            <a:r>
              <a:rPr lang="en-US" dirty="0"/>
              <a:t>The dequeue operation</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18</a:t>
            </a:fld>
            <a:endParaRPr lang="en-US"/>
          </a:p>
        </p:txBody>
      </p:sp>
    </p:spTree>
    <p:extLst>
      <p:ext uri="{BB962C8B-B14F-4D97-AF65-F5344CB8AC3E}">
        <p14:creationId xmlns:p14="http://schemas.microsoft.com/office/powerpoint/2010/main" xmlns="" val="420113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2773CA-0C06-4130-B649-326C1488861B}"/>
              </a:ext>
            </a:extLst>
          </p:cNvPr>
          <p:cNvSpPr>
            <a:spLocks noGrp="1"/>
          </p:cNvSpPr>
          <p:nvPr>
            <p:ph type="title"/>
          </p:nvPr>
        </p:nvSpPr>
        <p:spPr/>
        <p:txBody>
          <a:bodyPr/>
          <a:lstStyle/>
          <a:p>
            <a:r>
              <a:rPr lang="en-US" dirty="0"/>
              <a:t>Queue dequeue() operation pictorially</a:t>
            </a:r>
          </a:p>
        </p:txBody>
      </p:sp>
      <p:sp>
        <p:nvSpPr>
          <p:cNvPr id="5" name="Slide Number Placeholder 4">
            <a:extLst>
              <a:ext uri="{FF2B5EF4-FFF2-40B4-BE49-F238E27FC236}">
                <a16:creationId xmlns:a16="http://schemas.microsoft.com/office/drawing/2014/main" xmlns="" id="{B1BB9106-6F8E-449C-808A-0197712CAF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19</a:t>
            </a:fld>
            <a:endParaRPr lang="en-US"/>
          </a:p>
        </p:txBody>
      </p:sp>
      <p:pic>
        <p:nvPicPr>
          <p:cNvPr id="4" name="Picture 3">
            <a:extLst>
              <a:ext uri="{FF2B5EF4-FFF2-40B4-BE49-F238E27FC236}">
                <a16:creationId xmlns:a16="http://schemas.microsoft.com/office/drawing/2014/main" xmlns="" id="{28067C89-E7DB-4889-BA59-EF8BA93B4EC8}"/>
              </a:ext>
            </a:extLst>
          </p:cNvPr>
          <p:cNvPicPr>
            <a:picLocks noChangeAspect="1"/>
          </p:cNvPicPr>
          <p:nvPr/>
        </p:nvPicPr>
        <p:blipFill>
          <a:blip r:embed="rId2"/>
          <a:stretch>
            <a:fillRect/>
          </a:stretch>
        </p:blipFill>
        <p:spPr>
          <a:xfrm>
            <a:off x="1826943" y="844859"/>
            <a:ext cx="5490114" cy="3453781"/>
          </a:xfrm>
          <a:prstGeom prst="rect">
            <a:avLst/>
          </a:prstGeom>
        </p:spPr>
      </p:pic>
    </p:spTree>
    <p:extLst>
      <p:ext uri="{BB962C8B-B14F-4D97-AF65-F5344CB8AC3E}">
        <p14:creationId xmlns:p14="http://schemas.microsoft.com/office/powerpoint/2010/main" xmlns="" val="199918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a:t>
            </a:r>
            <a:r>
              <a:rPr lang="en-US" dirty="0" smtClean="0"/>
              <a:t>is Recursion?</a:t>
            </a:r>
            <a:endParaRPr dirty="0"/>
          </a:p>
        </p:txBody>
      </p:sp>
      <p:sp>
        <p:nvSpPr>
          <p:cNvPr id="135" name="Google Shape;135;p19"/>
          <p:cNvSpPr txBox="1">
            <a:spLocks noGrp="1"/>
          </p:cNvSpPr>
          <p:nvPr>
            <p:ph type="body" idx="1"/>
          </p:nvPr>
        </p:nvSpPr>
        <p:spPr>
          <a:xfrm>
            <a:off x="628650" y="1369219"/>
            <a:ext cx="7886700" cy="2224586"/>
          </a:xfrm>
          <a:prstGeom prst="rect">
            <a:avLst/>
          </a:prstGeom>
          <a:noFill/>
          <a:ln>
            <a:noFill/>
          </a:ln>
        </p:spPr>
        <p:txBody>
          <a:bodyPr spcFirstLastPara="1" wrap="square" lIns="91425" tIns="45700" rIns="91425" bIns="45700" anchor="t" anchorCtr="0">
            <a:noAutofit/>
          </a:bodyPr>
          <a:lstStyle/>
          <a:p>
            <a:pPr algn="just"/>
            <a:r>
              <a:rPr lang="en-US" dirty="0" smtClean="0">
                <a:solidFill>
                  <a:srgbClr val="000000"/>
                </a:solidFill>
                <a:latin typeface="+mj-lt"/>
              </a:rPr>
              <a:t>Recursion is a problem solving technique where the big solution depends on solutions to several smaller problems</a:t>
            </a:r>
            <a:r>
              <a:rPr lang="en-US" b="0" i="0" dirty="0" smtClean="0">
                <a:solidFill>
                  <a:srgbClr val="000000"/>
                </a:solidFill>
                <a:effectLst/>
                <a:latin typeface="+mj-lt"/>
              </a:rPr>
              <a:t>.</a:t>
            </a:r>
            <a:endParaRPr lang="en-US" b="0" i="0" dirty="0">
              <a:solidFill>
                <a:srgbClr val="000000"/>
              </a:solidFill>
              <a:effectLst/>
              <a:latin typeface="+mj-lt"/>
            </a:endParaRPr>
          </a:p>
          <a:p>
            <a:pPr algn="just"/>
            <a:r>
              <a:rPr lang="en-US" b="0" i="0" dirty="0" smtClean="0">
                <a:solidFill>
                  <a:srgbClr val="000000"/>
                </a:solidFill>
                <a:effectLst/>
                <a:latin typeface="+mj-lt"/>
              </a:rPr>
              <a:t>It is implemented by having a function call itself.</a:t>
            </a:r>
          </a:p>
          <a:p>
            <a:pPr algn="just"/>
            <a:r>
              <a:rPr lang="en-US" dirty="0" smtClean="0">
                <a:solidFill>
                  <a:srgbClr val="000000"/>
                </a:solidFill>
                <a:latin typeface="+mj-lt"/>
              </a:rPr>
              <a:t>It relies on calling the next function with a different input.</a:t>
            </a:r>
          </a:p>
          <a:p>
            <a:pPr algn="just"/>
            <a:r>
              <a:rPr lang="en-US" dirty="0" smtClean="0">
                <a:solidFill>
                  <a:srgbClr val="000000"/>
                </a:solidFill>
                <a:latin typeface="+mj-lt"/>
              </a:rPr>
              <a:t>There must be a </a:t>
            </a:r>
            <a:r>
              <a:rPr lang="en-US" b="1" dirty="0" smtClean="0">
                <a:solidFill>
                  <a:srgbClr val="000000"/>
                </a:solidFill>
                <a:latin typeface="+mj-lt"/>
              </a:rPr>
              <a:t>base case (terminating condition)</a:t>
            </a:r>
            <a:r>
              <a:rPr lang="en-US" dirty="0" smtClean="0">
                <a:solidFill>
                  <a:srgbClr val="000000"/>
                </a:solidFill>
                <a:latin typeface="+mj-lt"/>
              </a:rPr>
              <a:t>.</a:t>
            </a:r>
            <a:endParaRPr lang="en-US" i="0" dirty="0">
              <a:solidFill>
                <a:srgbClr val="000000"/>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a:t>
            </a:fld>
            <a:endParaRPr/>
          </a:p>
        </p:txBody>
      </p:sp>
    </p:spTree>
    <p:extLst>
      <p:ext uri="{BB962C8B-B14F-4D97-AF65-F5344CB8AC3E}">
        <p14:creationId xmlns:p14="http://schemas.microsoft.com/office/powerpoint/2010/main" xmlns="" val="206650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Applications of the Queue ADT</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123443"/>
            <a:ext cx="7886700" cy="3516656"/>
          </a:xfrm>
        </p:spPr>
        <p:txBody>
          <a:bodyPr/>
          <a:lstStyle/>
          <a:p>
            <a:r>
              <a:rPr lang="en-US" dirty="0">
                <a:latin typeface="+mj-lt"/>
              </a:rPr>
              <a:t>The queue is a first in, first out (FIFO) data structure. The developer can use Queue in the following use cases:</a:t>
            </a:r>
          </a:p>
          <a:p>
            <a:pPr marL="114300" indent="0">
              <a:buNone/>
            </a:pPr>
            <a:endParaRPr lang="en-US" dirty="0">
              <a:latin typeface="+mj-lt"/>
            </a:endParaRPr>
          </a:p>
          <a:p>
            <a:r>
              <a:rPr lang="en-US" dirty="0">
                <a:latin typeface="+mj-lt"/>
              </a:rPr>
              <a:t>When you need an order</a:t>
            </a:r>
          </a:p>
          <a:p>
            <a:r>
              <a:rPr lang="en-US" dirty="0">
                <a:latin typeface="+mj-lt"/>
              </a:rPr>
              <a:t>When you want data processed in First In First Out order</a:t>
            </a:r>
          </a:p>
          <a:p>
            <a:r>
              <a:rPr lang="en-US" dirty="0">
                <a:latin typeface="+mj-lt"/>
              </a:rPr>
              <a:t>If the developer wants to add or remove both ends, they can use the queue or a double-ended queue</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267632"/>
          </a:xfrm>
        </p:spPr>
        <p:txBody>
          <a:bodyPr/>
          <a:lstStyle/>
          <a:p>
            <a:r>
              <a:rPr lang="en-US" dirty="0"/>
              <a:t>Why should we care?</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20</a:t>
            </a:fld>
            <a:endParaRPr lang="en-US"/>
          </a:p>
        </p:txBody>
      </p:sp>
    </p:spTree>
    <p:extLst>
      <p:ext uri="{BB962C8B-B14F-4D97-AF65-F5344CB8AC3E}">
        <p14:creationId xmlns:p14="http://schemas.microsoft.com/office/powerpoint/2010/main" xmlns="" val="254051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350731-950E-473A-BE11-010CABCEB326}"/>
              </a:ext>
            </a:extLst>
          </p:cNvPr>
          <p:cNvSpPr>
            <a:spLocks noGrp="1"/>
          </p:cNvSpPr>
          <p:nvPr>
            <p:ph type="title"/>
          </p:nvPr>
        </p:nvSpPr>
        <p:spPr/>
        <p:txBody>
          <a:bodyPr/>
          <a:lstStyle/>
          <a:p>
            <a:pPr algn="ctr"/>
            <a:r>
              <a:rPr lang="en-US" dirty="0"/>
              <a:t>PRACTICAL SESSION…</a:t>
            </a:r>
          </a:p>
        </p:txBody>
      </p:sp>
      <p:sp>
        <p:nvSpPr>
          <p:cNvPr id="5" name="Slide Number Placeholder 4">
            <a:extLst>
              <a:ext uri="{FF2B5EF4-FFF2-40B4-BE49-F238E27FC236}">
                <a16:creationId xmlns:a16="http://schemas.microsoft.com/office/drawing/2014/main" xmlns=""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21</a:t>
            </a:fld>
            <a:endParaRPr lang="en-US"/>
          </a:p>
        </p:txBody>
      </p:sp>
      <p:pic>
        <p:nvPicPr>
          <p:cNvPr id="7" name="Picture 6">
            <a:extLst>
              <a:ext uri="{FF2B5EF4-FFF2-40B4-BE49-F238E27FC236}">
                <a16:creationId xmlns:a16="http://schemas.microsoft.com/office/drawing/2014/main" xmlns="" id="{410195C8-B31A-42CD-AACE-6DE97E39A7BD}"/>
              </a:ext>
            </a:extLst>
          </p:cNvPr>
          <p:cNvPicPr>
            <a:picLocks noChangeAspect="1"/>
          </p:cNvPicPr>
          <p:nvPr/>
        </p:nvPicPr>
        <p:blipFill rotWithShape="1">
          <a:blip r:embed="rId2"/>
          <a:srcRect l="-1" r="159" b="11111"/>
          <a:stretch/>
        </p:blipFill>
        <p:spPr>
          <a:xfrm>
            <a:off x="1905354" y="832138"/>
            <a:ext cx="5333291" cy="3703674"/>
          </a:xfrm>
          <a:prstGeom prst="rect">
            <a:avLst/>
          </a:prstGeom>
        </p:spPr>
      </p:pic>
    </p:spTree>
    <p:extLst>
      <p:ext uri="{BB962C8B-B14F-4D97-AF65-F5344CB8AC3E}">
        <p14:creationId xmlns:p14="http://schemas.microsoft.com/office/powerpoint/2010/main" xmlns="" val="5871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FF41182-9BD3-4C04-BF4B-FBD0670DFE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22</a:t>
            </a:fld>
            <a:endParaRPr lang="en-US"/>
          </a:p>
        </p:txBody>
      </p:sp>
      <p:sp>
        <p:nvSpPr>
          <p:cNvPr id="6" name="TextBox 5">
            <a:extLst>
              <a:ext uri="{FF2B5EF4-FFF2-40B4-BE49-F238E27FC236}">
                <a16:creationId xmlns:a16="http://schemas.microsoft.com/office/drawing/2014/main" xmlns="" id="{1697CE4F-2A64-4D39-8E3D-B48F015223DA}"/>
              </a:ext>
            </a:extLst>
          </p:cNvPr>
          <p:cNvSpPr txBox="1"/>
          <p:nvPr/>
        </p:nvSpPr>
        <p:spPr>
          <a:xfrm>
            <a:off x="1382233" y="2248584"/>
            <a:ext cx="2317898" cy="646331"/>
          </a:xfrm>
          <a:prstGeom prst="rect">
            <a:avLst/>
          </a:prstGeom>
          <a:noFill/>
        </p:spPr>
        <p:txBody>
          <a:bodyPr wrap="square" rtlCol="0">
            <a:spAutoFit/>
          </a:bodyPr>
          <a:lstStyle/>
          <a:p>
            <a:r>
              <a:rPr lang="en-US" sz="3600" b="1" dirty="0">
                <a:solidFill>
                  <a:srgbClr val="0066A1"/>
                </a:solidFill>
                <a:latin typeface="Calibri" panose="020F0502020204030204" pitchFamily="34" charset="0"/>
                <a:cs typeface="Calibri" panose="020F0502020204030204" pitchFamily="34" charset="0"/>
              </a:rPr>
              <a:t>Questions?</a:t>
            </a:r>
          </a:p>
        </p:txBody>
      </p:sp>
      <p:sp>
        <p:nvSpPr>
          <p:cNvPr id="8" name="Oval 7">
            <a:extLst>
              <a:ext uri="{FF2B5EF4-FFF2-40B4-BE49-F238E27FC236}">
                <a16:creationId xmlns:a16="http://schemas.microsoft.com/office/drawing/2014/main" xmlns="" id="{C4DBA20C-D01D-4389-BA1E-2A7EE45B9523}"/>
              </a:ext>
            </a:extLst>
          </p:cNvPr>
          <p:cNvSpPr/>
          <p:nvPr/>
        </p:nvSpPr>
        <p:spPr>
          <a:xfrm>
            <a:off x="4392734" y="685182"/>
            <a:ext cx="3369033" cy="3773136"/>
          </a:xfrm>
          <a:prstGeom prst="ellipse">
            <a:avLst/>
          </a:prstGeom>
          <a:blipFill dpi="0" rotWithShape="1">
            <a:blip r:embed="rId2"/>
            <a:srcRect/>
            <a:stretch>
              <a:fillRect t="-9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6050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430363" y="1120691"/>
            <a:ext cx="6244068" cy="52298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970"/>
              <a:buFont typeface="Calibri"/>
              <a:buNone/>
            </a:pPr>
            <a:r>
              <a:rPr lang="en-US" dirty="0"/>
              <a:t>Thank you!</a:t>
            </a:r>
            <a:endParaRPr dirty="0"/>
          </a:p>
        </p:txBody>
      </p:sp>
      <p:sp>
        <p:nvSpPr>
          <p:cNvPr id="128" name="Google Shape;128;p18"/>
          <p:cNvSpPr txBox="1">
            <a:spLocks noGrp="1"/>
          </p:cNvSpPr>
          <p:nvPr>
            <p:ph type="subTitle" idx="1"/>
          </p:nvPr>
        </p:nvSpPr>
        <p:spPr>
          <a:xfrm>
            <a:off x="1430362" y="1712731"/>
            <a:ext cx="1642447" cy="3393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100"/>
              <a:buNone/>
            </a:pPr>
            <a:r>
              <a:rPr lang="en-US" dirty="0"/>
              <a:t>Let’s connect</a:t>
            </a:r>
            <a:endParaRPr dirty="0"/>
          </a:p>
        </p:txBody>
      </p:sp>
      <p:sp>
        <p:nvSpPr>
          <p:cNvPr id="129" name="Google Shape;129;p18"/>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23</a:t>
            </a:fld>
            <a:endParaRPr/>
          </a:p>
        </p:txBody>
      </p:sp>
      <p:pic>
        <p:nvPicPr>
          <p:cNvPr id="3" name="Graphic 2">
            <a:hlinkClick r:id="rId3"/>
            <a:extLst>
              <a:ext uri="{FF2B5EF4-FFF2-40B4-BE49-F238E27FC236}">
                <a16:creationId xmlns:a16="http://schemas.microsoft.com/office/drawing/2014/main" xmlns="" id="{6761F0F0-162D-4BE4-92AF-0D70ECDA3FB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524018" y="2679044"/>
            <a:ext cx="228600" cy="228600"/>
          </a:xfrm>
          <a:prstGeom prst="rect">
            <a:avLst/>
          </a:prstGeom>
        </p:spPr>
      </p:pic>
      <p:pic>
        <p:nvPicPr>
          <p:cNvPr id="7" name="Graphic 6">
            <a:hlinkClick r:id="rId6"/>
            <a:extLst>
              <a:ext uri="{FF2B5EF4-FFF2-40B4-BE49-F238E27FC236}">
                <a16:creationId xmlns:a16="http://schemas.microsoft.com/office/drawing/2014/main" xmlns="" id="{F0D271A6-DD99-41B0-979E-9763B48DF8D4}"/>
              </a:ext>
            </a:extLst>
          </p:cNvPr>
          <p:cNvPicPr>
            <a:picLocks noChangeAspect="1"/>
          </p:cNvPicPr>
          <p:nvPr/>
        </p:nvPicPr>
        <p:blipFill>
          <a:blip r:embed="rId7">
            <a:extLst>
              <a:ext uri="{96DAC541-7B7A-43D3-8B79-37D633B846F1}">
                <asvg:svgBlip xmlns:asvg="http://schemas.microsoft.com/office/drawing/2016/SVG/main" xmlns="" r:embed="rId11"/>
              </a:ext>
            </a:extLst>
          </a:blip>
          <a:stretch>
            <a:fillRect/>
          </a:stretch>
        </p:blipFill>
        <p:spPr>
          <a:xfrm>
            <a:off x="1533746" y="3152523"/>
            <a:ext cx="228600" cy="228600"/>
          </a:xfrm>
          <a:prstGeom prst="rect">
            <a:avLst/>
          </a:prstGeom>
        </p:spPr>
      </p:pic>
      <p:sp>
        <p:nvSpPr>
          <p:cNvPr id="13" name="TextBox 12">
            <a:extLst>
              <a:ext uri="{FF2B5EF4-FFF2-40B4-BE49-F238E27FC236}">
                <a16:creationId xmlns:a16="http://schemas.microsoft.com/office/drawing/2014/main" xmlns="" id="{F0B5AB30-62B4-45F6-AE6B-B18565CEE102}"/>
              </a:ext>
            </a:extLst>
          </p:cNvPr>
          <p:cNvSpPr txBox="1"/>
          <p:nvPr/>
        </p:nvSpPr>
        <p:spPr>
          <a:xfrm>
            <a:off x="1904360" y="2629727"/>
            <a:ext cx="3719288" cy="307777"/>
          </a:xfrm>
          <a:prstGeom prst="rect">
            <a:avLst/>
          </a:prstGeom>
          <a:noFill/>
        </p:spPr>
        <p:txBody>
          <a:bodyPr wrap="none" rtlCol="0">
            <a:spAutoFit/>
          </a:bodyPr>
          <a:lstStyle/>
          <a:p>
            <a:r>
              <a:rPr lang="en-US" dirty="0" smtClean="0">
                <a:hlinkClick r:id="rId12"/>
              </a:rPr>
              <a:t>https://www.linkedin.com/in/qowiyyuadelaja/</a:t>
            </a:r>
            <a:r>
              <a:rPr lang="en-US" dirty="0" smtClean="0"/>
              <a:t> </a:t>
            </a:r>
            <a:endParaRPr lang="en-US" dirty="0"/>
          </a:p>
        </p:txBody>
      </p:sp>
      <p:sp>
        <p:nvSpPr>
          <p:cNvPr id="14" name="TextBox 13">
            <a:extLst>
              <a:ext uri="{FF2B5EF4-FFF2-40B4-BE49-F238E27FC236}">
                <a16:creationId xmlns:a16="http://schemas.microsoft.com/office/drawing/2014/main" xmlns="" id="{AE319EAF-23D1-4FAB-A62D-3BA4FEF7AB98}"/>
              </a:ext>
            </a:extLst>
          </p:cNvPr>
          <p:cNvSpPr txBox="1"/>
          <p:nvPr/>
        </p:nvSpPr>
        <p:spPr>
          <a:xfrm>
            <a:off x="2011364" y="3093478"/>
            <a:ext cx="3169457" cy="307777"/>
          </a:xfrm>
          <a:prstGeom prst="rect">
            <a:avLst/>
          </a:prstGeom>
          <a:noFill/>
        </p:spPr>
        <p:txBody>
          <a:bodyPr wrap="none" rtlCol="0">
            <a:spAutoFit/>
          </a:bodyPr>
          <a:lstStyle/>
          <a:p>
            <a:r>
              <a:rPr lang="en-US" dirty="0" smtClean="0">
                <a:hlinkClick r:id="rId13"/>
              </a:rPr>
              <a:t>https://github.com/adelajaOlamilekan</a:t>
            </a:r>
            <a:r>
              <a:rPr lang="en-US" dirty="0" smtClean="0"/>
              <a:t>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Need for Recursion?</a:t>
            </a:r>
            <a:endParaRPr dirty="0"/>
          </a:p>
        </p:txBody>
      </p:sp>
      <p:sp>
        <p:nvSpPr>
          <p:cNvPr id="135" name="Google Shape;135;p19"/>
          <p:cNvSpPr txBox="1">
            <a:spLocks noGrp="1"/>
          </p:cNvSpPr>
          <p:nvPr>
            <p:ph type="body" idx="1"/>
          </p:nvPr>
        </p:nvSpPr>
        <p:spPr>
          <a:xfrm>
            <a:off x="638377" y="940522"/>
            <a:ext cx="7886700" cy="703452"/>
          </a:xfrm>
          <a:prstGeom prst="rect">
            <a:avLst/>
          </a:prstGeom>
          <a:noFill/>
          <a:ln>
            <a:noFill/>
          </a:ln>
        </p:spPr>
        <p:txBody>
          <a:bodyPr spcFirstLastPara="1" wrap="square" lIns="91425" tIns="45700" rIns="91425" bIns="45700" anchor="t" anchorCtr="0">
            <a:noAutofit/>
          </a:bodyPr>
          <a:lstStyle/>
          <a:p>
            <a:pPr algn="just"/>
            <a:r>
              <a:rPr lang="en-US" b="0" i="0" dirty="0" smtClean="0">
                <a:solidFill>
                  <a:srgbClr val="000000"/>
                </a:solidFill>
                <a:effectLst/>
                <a:latin typeface="+mj-lt"/>
              </a:rPr>
              <a:t>A simpler and more concise way to solve a problem whose subtask is of the same step but different input.</a:t>
            </a:r>
            <a:endParaRPr lang="en-US" b="0" i="0" dirty="0">
              <a:solidFill>
                <a:srgbClr val="000000"/>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3</a:t>
            </a:fld>
            <a:endParaRPr/>
          </a:p>
        </p:txBody>
      </p:sp>
      <p:pic>
        <p:nvPicPr>
          <p:cNvPr id="6" name="Picture 5" descr="Recursion illustration.png"/>
          <p:cNvPicPr>
            <a:picLocks noChangeAspect="1"/>
          </p:cNvPicPr>
          <p:nvPr/>
        </p:nvPicPr>
        <p:blipFill>
          <a:blip r:embed="rId3"/>
          <a:stretch>
            <a:fillRect/>
          </a:stretch>
        </p:blipFill>
        <p:spPr>
          <a:xfrm>
            <a:off x="1828800" y="1784637"/>
            <a:ext cx="4221805" cy="2596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284068" y="3375498"/>
            <a:ext cx="3025302" cy="523220"/>
          </a:xfrm>
          <a:prstGeom prst="rect">
            <a:avLst/>
          </a:prstGeom>
          <a:noFill/>
        </p:spPr>
        <p:txBody>
          <a:bodyPr wrap="square" rtlCol="0">
            <a:spAutoFit/>
          </a:bodyPr>
          <a:lstStyle/>
          <a:p>
            <a:r>
              <a:rPr lang="en-US" b="1" dirty="0" smtClean="0"/>
              <a:t>Image Credit</a:t>
            </a:r>
            <a:r>
              <a:rPr lang="en-US" b="1" dirty="0" smtClean="0"/>
              <a:t>: </a:t>
            </a:r>
            <a:r>
              <a:rPr lang="en-US" dirty="0" smtClean="0">
                <a:hlinkClick r:id="rId4"/>
              </a:rPr>
              <a:t>https://www.freecodecamp.org</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xmlns="" val="392562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How Recursive Functions Work?</a:t>
            </a:r>
            <a:endParaRPr dirty="0"/>
          </a:p>
        </p:txBody>
      </p:sp>
      <p:sp>
        <p:nvSpPr>
          <p:cNvPr id="135" name="Google Shape;135;p19"/>
          <p:cNvSpPr txBox="1">
            <a:spLocks noGrp="1"/>
          </p:cNvSpPr>
          <p:nvPr>
            <p:ph type="body" idx="1"/>
          </p:nvPr>
        </p:nvSpPr>
        <p:spPr>
          <a:xfrm>
            <a:off x="628650" y="1018344"/>
            <a:ext cx="7886700" cy="1831182"/>
          </a:xfrm>
          <a:prstGeom prst="rect">
            <a:avLst/>
          </a:prstGeom>
          <a:noFill/>
          <a:ln>
            <a:noFill/>
          </a:ln>
        </p:spPr>
        <p:txBody>
          <a:bodyPr spcFirstLastPara="1" wrap="square" lIns="91425" tIns="45700" rIns="91425" bIns="45700" anchor="t" anchorCtr="0">
            <a:noAutofit/>
          </a:bodyPr>
          <a:lstStyle/>
          <a:p>
            <a:pPr algn="just"/>
            <a:r>
              <a:rPr lang="en-US" b="0" i="0" dirty="0">
                <a:solidFill>
                  <a:schemeClr val="tx1"/>
                </a:solidFill>
                <a:effectLst/>
                <a:latin typeface="Arial" panose="020B0604020202020204" pitchFamily="34" charset="0"/>
              </a:rPr>
              <a:t>A search algorithm that uses hashing consists of two parts. The first part is computing a </a:t>
            </a:r>
            <a:r>
              <a:rPr lang="en-US" b="0" i="0" u="none" strike="noStrike" dirty="0">
                <a:solidFill>
                  <a:schemeClr val="tx1"/>
                </a:solidFill>
                <a:effectLst/>
                <a:latin typeface="Arial" panose="020B0604020202020204" pitchFamily="34" charset="0"/>
              </a:rPr>
              <a:t>hash function</a:t>
            </a:r>
            <a:r>
              <a:rPr lang="en-US" b="0" i="0" dirty="0">
                <a:solidFill>
                  <a:schemeClr val="tx1"/>
                </a:solidFill>
                <a:effectLst/>
                <a:latin typeface="Arial" panose="020B0604020202020204" pitchFamily="34" charset="0"/>
              </a:rPr>
              <a:t> which transforms the search key into an </a:t>
            </a:r>
            <a:r>
              <a:rPr lang="en-US" b="0" i="0" u="none" strike="noStrike" dirty="0">
                <a:solidFill>
                  <a:schemeClr val="tx1"/>
                </a:solidFill>
                <a:effectLst/>
                <a:latin typeface="Arial" panose="020B0604020202020204" pitchFamily="34" charset="0"/>
              </a:rPr>
              <a:t>array index</a:t>
            </a:r>
            <a:r>
              <a:rPr lang="en-US" b="0" i="0" dirty="0">
                <a:solidFill>
                  <a:schemeClr val="tx1"/>
                </a:solidFill>
                <a:effectLst/>
                <a:latin typeface="Arial" panose="020B0604020202020204" pitchFamily="34" charset="0"/>
              </a:rPr>
              <a:t>. The ideal case is such that no two search keys hashes to the same array index. However, this is not always the case and is impossible to guarantee for unseen given data.</a:t>
            </a:r>
            <a:r>
              <a:rPr lang="en-US" b="0" i="0" baseline="30000" dirty="0">
                <a:solidFill>
                  <a:schemeClr val="tx1"/>
                </a:solidFill>
                <a:effectLst/>
                <a:latin typeface="Arial" panose="020B0604020202020204" pitchFamily="34" charset="0"/>
              </a:rPr>
              <a:t> </a:t>
            </a:r>
            <a:r>
              <a:rPr lang="en-US" b="0" i="0" dirty="0">
                <a:solidFill>
                  <a:schemeClr val="tx1"/>
                </a:solidFill>
                <a:effectLst/>
                <a:latin typeface="Arial" panose="020B0604020202020204" pitchFamily="34" charset="0"/>
              </a:rPr>
              <a:t> Hence the second part of the algorithm is collision resolution. The two common methods for collision resolution are separate chaining and open addressing:</a:t>
            </a:r>
          </a:p>
          <a:p>
            <a:pPr algn="just"/>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a:t>
            </a:fld>
            <a:endParaRPr/>
          </a:p>
        </p:txBody>
      </p:sp>
      <p:pic>
        <p:nvPicPr>
          <p:cNvPr id="3" name="Picture 2">
            <a:extLst>
              <a:ext uri="{FF2B5EF4-FFF2-40B4-BE49-F238E27FC236}">
                <a16:creationId xmlns:a16="http://schemas.microsoft.com/office/drawing/2014/main" xmlns="" id="{8A039E59-1078-440D-A63C-C9A61D15A12F}"/>
              </a:ext>
            </a:extLst>
          </p:cNvPr>
          <p:cNvPicPr>
            <a:picLocks noChangeAspect="1"/>
          </p:cNvPicPr>
          <p:nvPr/>
        </p:nvPicPr>
        <p:blipFill>
          <a:blip r:embed="rId3"/>
          <a:stretch>
            <a:fillRect/>
          </a:stretch>
        </p:blipFill>
        <p:spPr>
          <a:xfrm>
            <a:off x="6148941" y="2688708"/>
            <a:ext cx="2366409" cy="1630193"/>
          </a:xfrm>
          <a:prstGeom prst="rect">
            <a:avLst/>
          </a:prstGeom>
        </p:spPr>
      </p:pic>
      <p:sp>
        <p:nvSpPr>
          <p:cNvPr id="4" name="TextBox 3">
            <a:extLst>
              <a:ext uri="{FF2B5EF4-FFF2-40B4-BE49-F238E27FC236}">
                <a16:creationId xmlns:a16="http://schemas.microsoft.com/office/drawing/2014/main" xmlns="" id="{571A2DC6-DAB3-47C9-AF77-959999F50293}"/>
              </a:ext>
            </a:extLst>
          </p:cNvPr>
          <p:cNvSpPr txBox="1"/>
          <p:nvPr/>
        </p:nvSpPr>
        <p:spPr>
          <a:xfrm>
            <a:off x="1073890" y="2849526"/>
            <a:ext cx="4827180" cy="1600438"/>
          </a:xfrm>
          <a:prstGeom prst="rect">
            <a:avLst/>
          </a:prstGeom>
          <a:noFill/>
        </p:spPr>
        <p:txBody>
          <a:bodyPr wrap="square" rtlCol="0">
            <a:spAutoFit/>
          </a:bodyPr>
          <a:lstStyle/>
          <a:p>
            <a:r>
              <a:rPr lang="en-US" b="1" dirty="0">
                <a:solidFill>
                  <a:schemeClr val="tx1"/>
                </a:solidFill>
              </a:rPr>
              <a:t>- Separate chaining:</a:t>
            </a:r>
            <a:r>
              <a:rPr lang="en-US" dirty="0">
                <a:solidFill>
                  <a:schemeClr val="tx1"/>
                </a:solidFill>
              </a:rPr>
              <a:t> </a:t>
            </a:r>
            <a:r>
              <a:rPr lang="en-US" b="0" i="0" dirty="0">
                <a:solidFill>
                  <a:schemeClr val="tx1"/>
                </a:solidFill>
                <a:effectLst/>
                <a:latin typeface="Arial" panose="020B0604020202020204" pitchFamily="34" charset="0"/>
              </a:rPr>
              <a:t>this process involves building a </a:t>
            </a:r>
            <a:r>
              <a:rPr lang="en-US" b="0" i="0" u="none" strike="noStrike" dirty="0">
                <a:solidFill>
                  <a:schemeClr val="tx1"/>
                </a:solidFill>
                <a:effectLst/>
                <a:latin typeface="Arial" panose="020B0604020202020204" pitchFamily="34" charset="0"/>
              </a:rPr>
              <a:t>linked list</a:t>
            </a:r>
            <a:r>
              <a:rPr lang="en-US" b="0" i="0" dirty="0">
                <a:solidFill>
                  <a:schemeClr val="tx1"/>
                </a:solidFill>
                <a:effectLst/>
                <a:latin typeface="Arial" panose="020B0604020202020204" pitchFamily="34" charset="0"/>
              </a:rPr>
              <a:t> with </a:t>
            </a:r>
            <a:r>
              <a:rPr lang="en-US" b="0" i="0" u="none" strike="noStrike" dirty="0">
                <a:solidFill>
                  <a:schemeClr val="tx1"/>
                </a:solidFill>
                <a:effectLst/>
                <a:latin typeface="Arial" panose="020B0604020202020204" pitchFamily="34" charset="0"/>
              </a:rPr>
              <a:t>key–value pair</a:t>
            </a:r>
            <a:r>
              <a:rPr lang="en-US" b="0" i="0" dirty="0">
                <a:solidFill>
                  <a:schemeClr val="tx1"/>
                </a:solidFill>
                <a:effectLst/>
                <a:latin typeface="Arial" panose="020B0604020202020204" pitchFamily="34" charset="0"/>
              </a:rPr>
              <a:t> for each search array index. </a:t>
            </a:r>
          </a:p>
          <a:p>
            <a:r>
              <a:rPr lang="en-US" b="1" dirty="0">
                <a:solidFill>
                  <a:schemeClr val="tx1"/>
                </a:solidFill>
              </a:rPr>
              <a:t>- Open addressing: </a:t>
            </a:r>
            <a:r>
              <a:rPr lang="en-US" dirty="0">
                <a:solidFill>
                  <a:schemeClr val="tx1"/>
                </a:solidFill>
              </a:rPr>
              <a:t>this </a:t>
            </a:r>
            <a:r>
              <a:rPr lang="en-US" b="0" i="0" dirty="0">
                <a:solidFill>
                  <a:srgbClr val="202122"/>
                </a:solidFill>
                <a:effectLst/>
                <a:latin typeface="Arial" panose="020B0604020202020204" pitchFamily="34" charset="0"/>
              </a:rPr>
              <a:t>is another collision resolution technique in which every entry records are stored in the bucket array itself, and the hash resolution is performed through </a:t>
            </a:r>
            <a:r>
              <a:rPr lang="en-US" b="1" i="0" dirty="0">
                <a:solidFill>
                  <a:srgbClr val="202122"/>
                </a:solidFill>
                <a:effectLst/>
                <a:latin typeface="Arial" panose="020B0604020202020204" pitchFamily="34" charset="0"/>
              </a:rPr>
              <a:t>probing</a:t>
            </a:r>
            <a:endParaRPr lang="en-US" b="1" dirty="0">
              <a:solidFill>
                <a:schemeClr val="tx1"/>
              </a:solidFill>
            </a:endParaRPr>
          </a:p>
        </p:txBody>
      </p:sp>
    </p:spTree>
    <p:extLst>
      <p:ext uri="{BB962C8B-B14F-4D97-AF65-F5344CB8AC3E}">
        <p14:creationId xmlns:p14="http://schemas.microsoft.com/office/powerpoint/2010/main" xmlns="" val="305641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smtClean="0"/>
              <a:t>Focus in Writing a Recursive Function</a:t>
            </a:r>
            <a:endParaRPr dirty="0"/>
          </a:p>
        </p:txBody>
      </p:sp>
      <p:sp>
        <p:nvSpPr>
          <p:cNvPr id="135" name="Google Shape;135;p19"/>
          <p:cNvSpPr txBox="1">
            <a:spLocks noGrp="1"/>
          </p:cNvSpPr>
          <p:nvPr>
            <p:ph type="body" idx="1"/>
          </p:nvPr>
        </p:nvSpPr>
        <p:spPr>
          <a:xfrm>
            <a:off x="628650" y="1018344"/>
            <a:ext cx="7886700" cy="1831182"/>
          </a:xfrm>
          <a:prstGeom prst="rect">
            <a:avLst/>
          </a:prstGeom>
          <a:noFill/>
          <a:ln>
            <a:noFill/>
          </a:ln>
        </p:spPr>
        <p:txBody>
          <a:bodyPr spcFirstLastPara="1" wrap="square" lIns="91425" tIns="45700" rIns="91425" bIns="45700" anchor="t" anchorCtr="0">
            <a:noAutofit/>
          </a:bodyPr>
          <a:lstStyle/>
          <a:p>
            <a:pPr algn="just">
              <a:buNone/>
            </a:pPr>
            <a:r>
              <a:rPr lang="en-US" dirty="0" smtClean="0">
                <a:solidFill>
                  <a:schemeClr val="tx1"/>
                </a:solidFill>
                <a:latin typeface="+mj-lt"/>
              </a:rPr>
              <a:t>You should ask yourself these questions:</a:t>
            </a:r>
          </a:p>
          <a:p>
            <a:pPr algn="just">
              <a:buNone/>
            </a:pPr>
            <a:endParaRPr lang="en-US" b="0" i="0" dirty="0">
              <a:solidFill>
                <a:schemeClr val="tx1"/>
              </a:solidFill>
              <a:effectLst/>
              <a:latin typeface="+mj-lt"/>
            </a:endParaRPr>
          </a:p>
          <a:p>
            <a:pPr algn="just"/>
            <a:r>
              <a:rPr lang="en-US" b="1" dirty="0" smtClean="0">
                <a:solidFill>
                  <a:schemeClr val="tx1"/>
                </a:solidFill>
                <a:latin typeface="+mj-lt"/>
              </a:rPr>
              <a:t>Base case: </a:t>
            </a:r>
            <a:r>
              <a:rPr lang="en-US" dirty="0" smtClean="0">
                <a:solidFill>
                  <a:schemeClr val="tx1"/>
                </a:solidFill>
                <a:latin typeface="+mj-lt"/>
              </a:rPr>
              <a:t>What is the terminating condition for this problem.?</a:t>
            </a:r>
            <a:endParaRPr lang="en-US" dirty="0" smtClean="0">
              <a:solidFill>
                <a:schemeClr val="tx1"/>
              </a:solidFill>
              <a:latin typeface="+mj-lt"/>
            </a:endParaRPr>
          </a:p>
          <a:p>
            <a:pPr lvl="1" algn="just"/>
            <a:r>
              <a:rPr lang="en-US" sz="1400" dirty="0" smtClean="0">
                <a:solidFill>
                  <a:schemeClr val="tx1"/>
                </a:solidFill>
                <a:latin typeface="+mj-lt"/>
              </a:rPr>
              <a:t>For example: </a:t>
            </a:r>
            <a:r>
              <a:rPr lang="en-US" sz="1400" dirty="0" smtClean="0">
                <a:solidFill>
                  <a:schemeClr val="tx1"/>
                </a:solidFill>
                <a:latin typeface="+mj-lt"/>
              </a:rPr>
              <a:t>In a Fibonacci problem it would be when you get to an input of 1</a:t>
            </a:r>
          </a:p>
          <a:p>
            <a:pPr lvl="1" algn="just">
              <a:buNone/>
            </a:pPr>
            <a:endParaRPr lang="en-US" sz="1400" dirty="0">
              <a:solidFill>
                <a:schemeClr val="tx1"/>
              </a:solidFill>
              <a:latin typeface="+mj-lt"/>
            </a:endParaRPr>
          </a:p>
          <a:p>
            <a:pPr algn="just"/>
            <a:r>
              <a:rPr lang="en-US" b="1" i="0" dirty="0" smtClean="0">
                <a:solidFill>
                  <a:schemeClr val="tx1"/>
                </a:solidFill>
                <a:effectLst/>
                <a:latin typeface="+mj-lt"/>
              </a:rPr>
              <a:t>Recursive case: </a:t>
            </a:r>
            <a:r>
              <a:rPr lang="en-US" b="0" i="0" dirty="0" smtClean="0">
                <a:solidFill>
                  <a:schemeClr val="tx1"/>
                </a:solidFill>
                <a:effectLst/>
                <a:latin typeface="+mj-lt"/>
              </a:rPr>
              <a:t>What is the repeated operation in solving this problem</a:t>
            </a:r>
            <a:endParaRPr lang="en-US" b="0" i="0" dirty="0">
              <a:solidFill>
                <a:schemeClr val="tx1"/>
              </a:solidFill>
              <a:effectLst/>
              <a:latin typeface="+mj-lt"/>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5</a:t>
            </a:fld>
            <a:endParaRPr/>
          </a:p>
        </p:txBody>
      </p:sp>
    </p:spTree>
    <p:extLst>
      <p:ext uri="{BB962C8B-B14F-4D97-AF65-F5344CB8AC3E}">
        <p14:creationId xmlns:p14="http://schemas.microsoft.com/office/powerpoint/2010/main" xmlns="" val="324010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What is a Stack?</a:t>
            </a:r>
            <a:endParaRPr dirty="0"/>
          </a:p>
        </p:txBody>
      </p:sp>
      <p:sp>
        <p:nvSpPr>
          <p:cNvPr id="135" name="Google Shape;135;p19"/>
          <p:cNvSpPr txBox="1">
            <a:spLocks noGrp="1"/>
          </p:cNvSpPr>
          <p:nvPr>
            <p:ph type="body" idx="1"/>
          </p:nvPr>
        </p:nvSpPr>
        <p:spPr>
          <a:xfrm>
            <a:off x="628650" y="1369219"/>
            <a:ext cx="7886700" cy="1874313"/>
          </a:xfrm>
          <a:prstGeom prst="rect">
            <a:avLst/>
          </a:prstGeom>
          <a:noFill/>
          <a:ln>
            <a:noFill/>
          </a:ln>
        </p:spPr>
        <p:txBody>
          <a:bodyPr spcFirstLastPara="1" wrap="square" lIns="91425" tIns="45700" rIns="91425" bIns="45700" anchor="t" anchorCtr="0">
            <a:noAutofit/>
          </a:bodyPr>
          <a:lstStyle/>
          <a:p>
            <a:pPr algn="l"/>
            <a:r>
              <a:rPr lang="en-US" b="0" i="0" dirty="0">
                <a:solidFill>
                  <a:schemeClr val="tx1"/>
                </a:solidFill>
                <a:effectLst/>
                <a:latin typeface="Arial" panose="020B0604020202020204" pitchFamily="34" charset="0"/>
              </a:rPr>
              <a:t>A stack is an Abstract Data Type (</a:t>
            </a:r>
            <a:r>
              <a:rPr lang="en-US" b="1" i="0" dirty="0">
                <a:solidFill>
                  <a:schemeClr val="tx1"/>
                </a:solidFill>
                <a:effectLst/>
                <a:latin typeface="Arial" panose="020B0604020202020204" pitchFamily="34" charset="0"/>
              </a:rPr>
              <a:t>ADT</a:t>
            </a:r>
            <a:r>
              <a:rPr lang="en-US" b="0" i="0" dirty="0">
                <a:solidFill>
                  <a:schemeClr val="tx1"/>
                </a:solidFill>
                <a:effectLst/>
                <a:latin typeface="Arial" panose="020B0604020202020204" pitchFamily="34" charset="0"/>
              </a:rPr>
              <a:t>), commonly used in most programming languages. It is named stack as it behaves like a real-world stack, for example – a deck of cards or a pile of plates, etc.</a:t>
            </a:r>
          </a:p>
          <a:p>
            <a:pPr algn="l"/>
            <a:r>
              <a:rPr lang="en-US" dirty="0">
                <a:solidFill>
                  <a:schemeClr val="tx1"/>
                </a:solidFill>
                <a:latin typeface="Arial" panose="020B0604020202020204" pitchFamily="34" charset="0"/>
              </a:rPr>
              <a:t>This features makes it a </a:t>
            </a:r>
            <a:r>
              <a:rPr lang="en-US" b="1" dirty="0">
                <a:solidFill>
                  <a:schemeClr val="tx1"/>
                </a:solidFill>
                <a:latin typeface="Arial" panose="020B0604020202020204" pitchFamily="34" charset="0"/>
              </a:rPr>
              <a:t>LIFO </a:t>
            </a:r>
            <a:r>
              <a:rPr lang="en-US" dirty="0">
                <a:solidFill>
                  <a:schemeClr val="tx1"/>
                </a:solidFill>
                <a:latin typeface="Arial" panose="020B0604020202020204" pitchFamily="34" charset="0"/>
              </a:rPr>
              <a:t>data structure. LIFO stands for Last-In-First-Out. Here, the element which is placed (inserted or added) last, is accessed first. In stack terminology, insertion operation is called </a:t>
            </a:r>
            <a:r>
              <a:rPr lang="en-US" b="1" dirty="0">
                <a:solidFill>
                  <a:schemeClr val="tx1"/>
                </a:solidFill>
                <a:latin typeface="Arial" panose="020B0604020202020204" pitchFamily="34" charset="0"/>
              </a:rPr>
              <a:t>PUSH</a:t>
            </a:r>
            <a:r>
              <a:rPr lang="en-US" dirty="0">
                <a:solidFill>
                  <a:schemeClr val="tx1"/>
                </a:solidFill>
                <a:latin typeface="Arial" panose="020B0604020202020204" pitchFamily="34" charset="0"/>
              </a:rPr>
              <a:t> operation and removal operation is called </a:t>
            </a:r>
            <a:r>
              <a:rPr lang="en-US" b="1" dirty="0">
                <a:solidFill>
                  <a:schemeClr val="tx1"/>
                </a:solidFill>
                <a:latin typeface="Arial" panose="020B0604020202020204" pitchFamily="34" charset="0"/>
              </a:rPr>
              <a:t>POP</a:t>
            </a:r>
            <a:r>
              <a:rPr lang="en-US" dirty="0">
                <a:solidFill>
                  <a:schemeClr val="tx1"/>
                </a:solidFill>
                <a:latin typeface="Arial" panose="020B0604020202020204" pitchFamily="34" charset="0"/>
              </a:rPr>
              <a:t> operation</a:t>
            </a:r>
            <a:endParaRPr lang="en-US" b="1" i="0" dirty="0">
              <a:solidFill>
                <a:schemeClr val="tx1"/>
              </a:solidFill>
              <a:effectLst/>
              <a:latin typeface="Arial" panose="020B0604020202020204" pitchFamily="34" charset="0"/>
            </a:endParaRP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6</a:t>
            </a:fld>
            <a:endParaRPr/>
          </a:p>
        </p:txBody>
      </p:sp>
      <p:pic>
        <p:nvPicPr>
          <p:cNvPr id="3" name="Picture 2">
            <a:extLst>
              <a:ext uri="{FF2B5EF4-FFF2-40B4-BE49-F238E27FC236}">
                <a16:creationId xmlns:a16="http://schemas.microsoft.com/office/drawing/2014/main" xmlns="" id="{F8C254FC-FC75-4EE4-AF7F-80B4601B0481}"/>
              </a:ext>
            </a:extLst>
          </p:cNvPr>
          <p:cNvPicPr>
            <a:picLocks noChangeAspect="1"/>
          </p:cNvPicPr>
          <p:nvPr/>
        </p:nvPicPr>
        <p:blipFill>
          <a:blip r:embed="rId3"/>
          <a:stretch>
            <a:fillRect/>
          </a:stretch>
        </p:blipFill>
        <p:spPr>
          <a:xfrm>
            <a:off x="5388170" y="3160753"/>
            <a:ext cx="1318851" cy="1239720"/>
          </a:xfrm>
          <a:prstGeom prst="rect">
            <a:avLst/>
          </a:prstGeom>
        </p:spPr>
      </p:pic>
      <p:pic>
        <p:nvPicPr>
          <p:cNvPr id="5" name="Picture 4">
            <a:extLst>
              <a:ext uri="{FF2B5EF4-FFF2-40B4-BE49-F238E27FC236}">
                <a16:creationId xmlns:a16="http://schemas.microsoft.com/office/drawing/2014/main" xmlns="" id="{9BEF5A14-D430-40EF-9766-8F036DC8443B}"/>
              </a:ext>
            </a:extLst>
          </p:cNvPr>
          <p:cNvPicPr>
            <a:picLocks noChangeAspect="1"/>
          </p:cNvPicPr>
          <p:nvPr/>
        </p:nvPicPr>
        <p:blipFill>
          <a:blip r:embed="rId4"/>
          <a:stretch>
            <a:fillRect/>
          </a:stretch>
        </p:blipFill>
        <p:spPr>
          <a:xfrm>
            <a:off x="2172852" y="3199968"/>
            <a:ext cx="1806259" cy="1239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The representation of a Stack</a:t>
            </a:r>
            <a:endParaRPr dirty="0"/>
          </a:p>
        </p:txBody>
      </p:sp>
      <p:sp>
        <p:nvSpPr>
          <p:cNvPr id="135" name="Google Shape;135;p19"/>
          <p:cNvSpPr txBox="1">
            <a:spLocks noGrp="1"/>
          </p:cNvSpPr>
          <p:nvPr>
            <p:ph type="body" idx="1"/>
          </p:nvPr>
        </p:nvSpPr>
        <p:spPr>
          <a:xfrm>
            <a:off x="628650" y="1369219"/>
            <a:ext cx="7886700" cy="908155"/>
          </a:xfrm>
          <a:prstGeom prst="rect">
            <a:avLst/>
          </a:prstGeom>
          <a:noFill/>
          <a:ln>
            <a:noFill/>
          </a:ln>
        </p:spPr>
        <p:txBody>
          <a:bodyPr spcFirstLastPara="1" wrap="square" lIns="91425" tIns="45700" rIns="91425" bIns="45700" anchor="t" anchorCtr="0">
            <a:noAutofit/>
          </a:bodyPr>
          <a:lstStyle/>
          <a:p>
            <a:pPr algn="l" fontAlgn="base"/>
            <a:r>
              <a:rPr lang="en-US" b="0" i="0" dirty="0">
                <a:solidFill>
                  <a:srgbClr val="232629"/>
                </a:solidFill>
                <a:effectLst/>
                <a:latin typeface="+mj-lt"/>
              </a:rPr>
              <a:t>A stack can be implemented by means of an array, struct, pointer or linked list. Stack can either be a fixed size one or it may have a sense of dynamic resizing</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7</a:t>
            </a:fld>
            <a:endParaRPr/>
          </a:p>
        </p:txBody>
      </p:sp>
      <p:pic>
        <p:nvPicPr>
          <p:cNvPr id="3" name="Picture 2">
            <a:extLst>
              <a:ext uri="{FF2B5EF4-FFF2-40B4-BE49-F238E27FC236}">
                <a16:creationId xmlns:a16="http://schemas.microsoft.com/office/drawing/2014/main" xmlns="" id="{A3B91B42-3F1A-4588-9C7C-C399C39CAA81}"/>
              </a:ext>
            </a:extLst>
          </p:cNvPr>
          <p:cNvPicPr>
            <a:picLocks noChangeAspect="1"/>
          </p:cNvPicPr>
          <p:nvPr/>
        </p:nvPicPr>
        <p:blipFill>
          <a:blip r:embed="rId3"/>
          <a:stretch>
            <a:fillRect/>
          </a:stretch>
        </p:blipFill>
        <p:spPr>
          <a:xfrm>
            <a:off x="2683572" y="2212001"/>
            <a:ext cx="3776855" cy="2237657"/>
          </a:xfrm>
          <a:prstGeom prst="rect">
            <a:avLst/>
          </a:prstGeom>
        </p:spPr>
      </p:pic>
    </p:spTree>
    <p:extLst>
      <p:ext uri="{BB962C8B-B14F-4D97-AF65-F5344CB8AC3E}">
        <p14:creationId xmlns:p14="http://schemas.microsoft.com/office/powerpoint/2010/main" xmlns="" val="274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628650" y="417136"/>
            <a:ext cx="7886700" cy="41500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66A1"/>
              </a:buClr>
              <a:buSzPts val="2500"/>
              <a:buFont typeface="Calibri"/>
              <a:buNone/>
            </a:pPr>
            <a:r>
              <a:rPr lang="en-US" dirty="0"/>
              <a:t>Basic operations of a Stack</a:t>
            </a:r>
            <a:endParaRPr dirty="0"/>
          </a:p>
        </p:txBody>
      </p:sp>
      <p:sp>
        <p:nvSpPr>
          <p:cNvPr id="135" name="Google Shape;135;p19"/>
          <p:cNvSpPr txBox="1">
            <a:spLocks noGrp="1"/>
          </p:cNvSpPr>
          <p:nvPr>
            <p:ph type="body" idx="1"/>
          </p:nvPr>
        </p:nvSpPr>
        <p:spPr>
          <a:xfrm>
            <a:off x="628650" y="1369219"/>
            <a:ext cx="7886700" cy="3133770"/>
          </a:xfrm>
          <a:prstGeom prst="rect">
            <a:avLst/>
          </a:prstGeom>
          <a:noFill/>
          <a:ln>
            <a:noFill/>
          </a:ln>
        </p:spPr>
        <p:txBody>
          <a:bodyPr spcFirstLastPara="1" wrap="square" lIns="91425" tIns="45700" rIns="91425" bIns="45700" anchor="t" anchorCtr="0">
            <a:noAutofit/>
          </a:bodyPr>
          <a:lstStyle/>
          <a:p>
            <a:pPr algn="l" fontAlgn="base"/>
            <a:r>
              <a:rPr lang="en-US" b="0" i="0" dirty="0">
                <a:solidFill>
                  <a:srgbClr val="232629"/>
                </a:solidFill>
                <a:effectLst/>
                <a:latin typeface="+mj-lt"/>
              </a:rPr>
              <a:t>Stack operations may involve initializing the stack, using it and then de-initializing it. Apart from these basi</a:t>
            </a:r>
            <a:r>
              <a:rPr lang="en-US" dirty="0">
                <a:solidFill>
                  <a:srgbClr val="232629"/>
                </a:solidFill>
                <a:latin typeface="+mj-lt"/>
              </a:rPr>
              <a:t>c stuffs, a stack is used for the following two primary operations:</a:t>
            </a:r>
          </a:p>
          <a:p>
            <a:pPr algn="l" fontAlgn="base"/>
            <a:r>
              <a:rPr lang="en-US" dirty="0">
                <a:solidFill>
                  <a:srgbClr val="232629"/>
                </a:solidFill>
                <a:latin typeface="+mj-lt"/>
              </a:rPr>
              <a:t>- </a:t>
            </a:r>
            <a:r>
              <a:rPr lang="en-US" b="1" dirty="0">
                <a:solidFill>
                  <a:srgbClr val="232629"/>
                </a:solidFill>
                <a:latin typeface="+mj-lt"/>
              </a:rPr>
              <a:t>push() </a:t>
            </a:r>
            <a:r>
              <a:rPr lang="en-US" dirty="0">
                <a:solidFill>
                  <a:srgbClr val="232629"/>
                </a:solidFill>
                <a:latin typeface="+mj-lt"/>
              </a:rPr>
              <a:t>– pushing (storing) an element on the stack</a:t>
            </a:r>
          </a:p>
          <a:p>
            <a:pPr algn="l" fontAlgn="base"/>
            <a:r>
              <a:rPr lang="en-US" dirty="0">
                <a:solidFill>
                  <a:srgbClr val="232629"/>
                </a:solidFill>
                <a:latin typeface="+mj-lt"/>
              </a:rPr>
              <a:t>- </a:t>
            </a:r>
            <a:r>
              <a:rPr lang="en-US" b="1" dirty="0">
                <a:solidFill>
                  <a:srgbClr val="232629"/>
                </a:solidFill>
                <a:latin typeface="+mj-lt"/>
              </a:rPr>
              <a:t>pop() </a:t>
            </a:r>
            <a:r>
              <a:rPr lang="en-US" dirty="0">
                <a:solidFill>
                  <a:srgbClr val="232629"/>
                </a:solidFill>
                <a:latin typeface="+mj-lt"/>
              </a:rPr>
              <a:t>– removing (accessing) an element from the stack</a:t>
            </a:r>
          </a:p>
          <a:p>
            <a:pPr algn="l" fontAlgn="base"/>
            <a:r>
              <a:rPr lang="en-US" dirty="0">
                <a:solidFill>
                  <a:srgbClr val="232629"/>
                </a:solidFill>
                <a:latin typeface="+mj-lt"/>
              </a:rPr>
              <a:t>To use a stack efficiently, we need to check the status of the stack as well using these additional functionality:</a:t>
            </a:r>
          </a:p>
          <a:p>
            <a:pPr algn="l" fontAlgn="base"/>
            <a:r>
              <a:rPr lang="en-US" dirty="0">
                <a:solidFill>
                  <a:srgbClr val="232629"/>
                </a:solidFill>
                <a:latin typeface="+mj-lt"/>
              </a:rPr>
              <a:t>- </a:t>
            </a:r>
            <a:r>
              <a:rPr lang="en-US" b="1" dirty="0">
                <a:solidFill>
                  <a:srgbClr val="232629"/>
                </a:solidFill>
                <a:latin typeface="+mj-lt"/>
              </a:rPr>
              <a:t>peek()</a:t>
            </a:r>
            <a:r>
              <a:rPr lang="en-US" dirty="0">
                <a:solidFill>
                  <a:srgbClr val="232629"/>
                </a:solidFill>
                <a:latin typeface="+mj-lt"/>
              </a:rPr>
              <a:t> – get the top data element of the stack, without removing it</a:t>
            </a:r>
          </a:p>
          <a:p>
            <a:pPr algn="l" fontAlgn="base"/>
            <a:r>
              <a:rPr lang="en-US" dirty="0">
                <a:solidFill>
                  <a:srgbClr val="232629"/>
                </a:solidFill>
                <a:latin typeface="+mj-lt"/>
              </a:rPr>
              <a:t>- </a:t>
            </a:r>
            <a:r>
              <a:rPr lang="en-US" b="1" dirty="0" err="1">
                <a:solidFill>
                  <a:srgbClr val="232629"/>
                </a:solidFill>
                <a:latin typeface="+mj-lt"/>
              </a:rPr>
              <a:t>isFull</a:t>
            </a:r>
            <a:r>
              <a:rPr lang="en-US" b="1" dirty="0">
                <a:solidFill>
                  <a:srgbClr val="232629"/>
                </a:solidFill>
                <a:latin typeface="+mj-lt"/>
              </a:rPr>
              <a:t>()</a:t>
            </a:r>
            <a:r>
              <a:rPr lang="en-US" dirty="0">
                <a:solidFill>
                  <a:srgbClr val="232629"/>
                </a:solidFill>
                <a:latin typeface="+mj-lt"/>
              </a:rPr>
              <a:t> – check if the stack is full</a:t>
            </a:r>
          </a:p>
          <a:p>
            <a:pPr algn="l" fontAlgn="base"/>
            <a:r>
              <a:rPr lang="en-US" dirty="0">
                <a:solidFill>
                  <a:srgbClr val="232629"/>
                </a:solidFill>
                <a:latin typeface="+mj-lt"/>
              </a:rPr>
              <a:t>- </a:t>
            </a:r>
            <a:r>
              <a:rPr lang="en-US" b="1" dirty="0" err="1">
                <a:solidFill>
                  <a:srgbClr val="232629"/>
                </a:solidFill>
                <a:latin typeface="+mj-lt"/>
              </a:rPr>
              <a:t>isEmpty</a:t>
            </a:r>
            <a:r>
              <a:rPr lang="en-US" b="1" dirty="0">
                <a:solidFill>
                  <a:srgbClr val="232629"/>
                </a:solidFill>
                <a:latin typeface="+mj-lt"/>
              </a:rPr>
              <a:t>()</a:t>
            </a:r>
            <a:r>
              <a:rPr lang="en-US" dirty="0">
                <a:solidFill>
                  <a:srgbClr val="232629"/>
                </a:solidFill>
                <a:latin typeface="+mj-lt"/>
              </a:rPr>
              <a:t> – check if the stack is empty</a:t>
            </a:r>
          </a:p>
        </p:txBody>
      </p:sp>
      <p:sp>
        <p:nvSpPr>
          <p:cNvPr id="137" name="Google Shape;137;p19"/>
          <p:cNvSpPr txBox="1">
            <a:spLocks noGrp="1"/>
          </p:cNvSpPr>
          <p:nvPr>
            <p:ph type="sldNum" idx="12"/>
          </p:nvPr>
        </p:nvSpPr>
        <p:spPr>
          <a:xfrm>
            <a:off x="139416" y="4726364"/>
            <a:ext cx="425532" cy="3335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8</a:t>
            </a:fld>
            <a:endParaRPr/>
          </a:p>
        </p:txBody>
      </p:sp>
    </p:spTree>
    <p:extLst>
      <p:ext uri="{BB962C8B-B14F-4D97-AF65-F5344CB8AC3E}">
        <p14:creationId xmlns:p14="http://schemas.microsoft.com/office/powerpoint/2010/main" xmlns="" val="28199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965B4-117E-4394-9311-94BF2BD5F893}"/>
              </a:ext>
            </a:extLst>
          </p:cNvPr>
          <p:cNvSpPr>
            <a:spLocks noGrp="1"/>
          </p:cNvSpPr>
          <p:nvPr>
            <p:ph type="title"/>
          </p:nvPr>
        </p:nvSpPr>
        <p:spPr/>
        <p:txBody>
          <a:bodyPr/>
          <a:lstStyle/>
          <a:p>
            <a:r>
              <a:rPr lang="en-US" dirty="0"/>
              <a:t>Stack operations</a:t>
            </a:r>
          </a:p>
        </p:txBody>
      </p:sp>
      <p:sp>
        <p:nvSpPr>
          <p:cNvPr id="3" name="Text Placeholder 2">
            <a:extLst>
              <a:ext uri="{FF2B5EF4-FFF2-40B4-BE49-F238E27FC236}">
                <a16:creationId xmlns:a16="http://schemas.microsoft.com/office/drawing/2014/main" xmlns="" id="{04056B03-E4FB-43EC-879E-749630DF83E8}"/>
              </a:ext>
            </a:extLst>
          </p:cNvPr>
          <p:cNvSpPr>
            <a:spLocks noGrp="1"/>
          </p:cNvSpPr>
          <p:nvPr>
            <p:ph type="body" idx="1"/>
          </p:nvPr>
        </p:nvSpPr>
        <p:spPr>
          <a:xfrm>
            <a:off x="628650" y="1209708"/>
            <a:ext cx="7886700" cy="2292618"/>
          </a:xfrm>
        </p:spPr>
        <p:txBody>
          <a:bodyPr/>
          <a:lstStyle/>
          <a:p>
            <a:r>
              <a:rPr lang="en-US" dirty="0">
                <a:latin typeface="+mj-lt"/>
              </a:rPr>
              <a:t>The process of putting a new data element onto stack is known as a Push operation. Push operation involves a series of steps:</a:t>
            </a:r>
          </a:p>
          <a:p>
            <a:r>
              <a:rPr lang="en-US" b="1" dirty="0">
                <a:latin typeface="+mj-lt"/>
              </a:rPr>
              <a:t>Step 1</a:t>
            </a:r>
            <a:r>
              <a:rPr lang="en-US" dirty="0">
                <a:latin typeface="+mj-lt"/>
              </a:rPr>
              <a:t> – Checks if the stack is full</a:t>
            </a:r>
          </a:p>
          <a:p>
            <a:r>
              <a:rPr lang="en-US" b="1" dirty="0">
                <a:latin typeface="+mj-lt"/>
              </a:rPr>
              <a:t>Step 2</a:t>
            </a:r>
            <a:r>
              <a:rPr lang="en-US" dirty="0">
                <a:latin typeface="+mj-lt"/>
              </a:rPr>
              <a:t> – If the stack is full, produces an error and exits</a:t>
            </a:r>
          </a:p>
          <a:p>
            <a:r>
              <a:rPr lang="en-US" b="1" dirty="0">
                <a:latin typeface="+mj-lt"/>
              </a:rPr>
              <a:t>Step 3</a:t>
            </a:r>
            <a:r>
              <a:rPr lang="en-US" dirty="0">
                <a:latin typeface="+mj-lt"/>
              </a:rPr>
              <a:t> – If the stack is not full, increments top to point to next empty space</a:t>
            </a:r>
          </a:p>
          <a:p>
            <a:r>
              <a:rPr lang="en-US" b="1" dirty="0">
                <a:latin typeface="+mj-lt"/>
              </a:rPr>
              <a:t>Step 4</a:t>
            </a:r>
            <a:r>
              <a:rPr lang="en-US" dirty="0">
                <a:latin typeface="+mj-lt"/>
              </a:rPr>
              <a:t> – Adds data element to the stack location, where top is pointing</a:t>
            </a:r>
          </a:p>
          <a:p>
            <a:r>
              <a:rPr lang="en-US" b="1" dirty="0">
                <a:latin typeface="+mj-lt"/>
              </a:rPr>
              <a:t>Step 5</a:t>
            </a:r>
            <a:r>
              <a:rPr lang="en-US" dirty="0">
                <a:latin typeface="+mj-lt"/>
              </a:rPr>
              <a:t> – Returns with success</a:t>
            </a:r>
          </a:p>
        </p:txBody>
      </p:sp>
      <p:sp>
        <p:nvSpPr>
          <p:cNvPr id="4" name="Text Placeholder 3">
            <a:extLst>
              <a:ext uri="{FF2B5EF4-FFF2-40B4-BE49-F238E27FC236}">
                <a16:creationId xmlns:a16="http://schemas.microsoft.com/office/drawing/2014/main" xmlns="" id="{75A0884A-3951-4B8B-92C5-52CA956972B0}"/>
              </a:ext>
            </a:extLst>
          </p:cNvPr>
          <p:cNvSpPr>
            <a:spLocks noGrp="1"/>
          </p:cNvSpPr>
          <p:nvPr>
            <p:ph type="body" idx="2"/>
          </p:nvPr>
        </p:nvSpPr>
        <p:spPr>
          <a:xfrm>
            <a:off x="628650" y="699230"/>
            <a:ext cx="7886700" cy="267632"/>
          </a:xfrm>
        </p:spPr>
        <p:txBody>
          <a:bodyPr/>
          <a:lstStyle/>
          <a:p>
            <a:r>
              <a:rPr lang="en-US" dirty="0"/>
              <a:t>The push operation</a:t>
            </a:r>
          </a:p>
        </p:txBody>
      </p:sp>
      <p:sp>
        <p:nvSpPr>
          <p:cNvPr id="5" name="Slide Number Placeholder 4">
            <a:extLst>
              <a:ext uri="{FF2B5EF4-FFF2-40B4-BE49-F238E27FC236}">
                <a16:creationId xmlns:a16="http://schemas.microsoft.com/office/drawing/2014/main" xmlns="" id="{C00C7B3A-2D54-4D70-B06B-88F56BCD55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a:p>
        </p:txBody>
      </p:sp>
      <p:pic>
        <p:nvPicPr>
          <p:cNvPr id="7" name="Picture 6">
            <a:extLst>
              <a:ext uri="{FF2B5EF4-FFF2-40B4-BE49-F238E27FC236}">
                <a16:creationId xmlns:a16="http://schemas.microsoft.com/office/drawing/2014/main" xmlns="" id="{DA1EA8C7-11FE-407D-8E4C-F9062CB85766}"/>
              </a:ext>
            </a:extLst>
          </p:cNvPr>
          <p:cNvPicPr>
            <a:picLocks noChangeAspect="1"/>
          </p:cNvPicPr>
          <p:nvPr/>
        </p:nvPicPr>
        <p:blipFill>
          <a:blip r:embed="rId2"/>
          <a:stretch>
            <a:fillRect/>
          </a:stretch>
        </p:blipFill>
        <p:spPr>
          <a:xfrm>
            <a:off x="4930872" y="3179135"/>
            <a:ext cx="2270781" cy="1396530"/>
          </a:xfrm>
          <a:prstGeom prst="rect">
            <a:avLst/>
          </a:prstGeom>
        </p:spPr>
      </p:pic>
    </p:spTree>
    <p:extLst>
      <p:ext uri="{BB962C8B-B14F-4D97-AF65-F5344CB8AC3E}">
        <p14:creationId xmlns:p14="http://schemas.microsoft.com/office/powerpoint/2010/main" xmlns="" val="4142053804"/>
      </p:ext>
    </p:extLst>
  </p:cSld>
  <p:clrMapOvr>
    <a:masterClrMapping/>
  </p:clrMapOvr>
</p:sld>
</file>

<file path=ppt/theme/theme1.xml><?xml version="1.0" encoding="utf-8"?>
<a:theme xmlns:a="http://schemas.openxmlformats.org/drawingml/2006/main"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1306</Words>
  <Application>Microsoft Office PowerPoint</Application>
  <PresentationFormat>On-screen Show (16:9)</PresentationFormat>
  <Paragraphs>128</Paragraphs>
  <Slides>23</Slides>
  <Notes>12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 1</vt:lpstr>
      <vt:lpstr>RECURSION</vt:lpstr>
      <vt:lpstr>What is Recursion?</vt:lpstr>
      <vt:lpstr>Need for Recursion?</vt:lpstr>
      <vt:lpstr>How Recursive Functions Work?</vt:lpstr>
      <vt:lpstr>Focus in Writing a Recursive Function</vt:lpstr>
      <vt:lpstr>What is a Stack?</vt:lpstr>
      <vt:lpstr>The representation of a Stack</vt:lpstr>
      <vt:lpstr>Basic operations of a Stack</vt:lpstr>
      <vt:lpstr>Stack operations</vt:lpstr>
      <vt:lpstr>Stack operations</vt:lpstr>
      <vt:lpstr>Stack pop() operation pictorially</vt:lpstr>
      <vt:lpstr>Applications of the Stack ADT</vt:lpstr>
      <vt:lpstr>What is a Queue?</vt:lpstr>
      <vt:lpstr>The representation of a Queue</vt:lpstr>
      <vt:lpstr>Basic operations of a Queue</vt:lpstr>
      <vt:lpstr>Queue operations</vt:lpstr>
      <vt:lpstr>Queue enqueue() operation pictorially</vt:lpstr>
      <vt:lpstr>Queue operations</vt:lpstr>
      <vt:lpstr>Queue dequeue() operation pictorially</vt:lpstr>
      <vt:lpstr>Applications of the Queue ADT</vt:lpstr>
      <vt:lpstr>PRACTICAL SESSION…</vt:lpstr>
      <vt:lpstr>Slide 22</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Big(O) Notation and Asymptotic Time and Space Analysis</dc:title>
  <dc:creator>root-localhost</dc:creator>
  <cp:lastModifiedBy>abdulqowiyyu</cp:lastModifiedBy>
  <cp:revision>71</cp:revision>
  <dcterms:modified xsi:type="dcterms:W3CDTF">2022-09-01T02:57:50Z</dcterms:modified>
</cp:coreProperties>
</file>